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15"/>
  </p:notesMasterIdLst>
  <p:handoutMasterIdLst>
    <p:handoutMasterId r:id="rId16"/>
  </p:handoutMasterIdLst>
  <p:sldIdLst>
    <p:sldId id="1299" r:id="rId2"/>
    <p:sldId id="1292" r:id="rId3"/>
    <p:sldId id="782" r:id="rId4"/>
    <p:sldId id="1301" r:id="rId5"/>
    <p:sldId id="272" r:id="rId6"/>
    <p:sldId id="299" r:id="rId7"/>
    <p:sldId id="1296" r:id="rId8"/>
    <p:sldId id="1302" r:id="rId9"/>
    <p:sldId id="1293" r:id="rId10"/>
    <p:sldId id="266" r:id="rId11"/>
    <p:sldId id="1300" r:id="rId12"/>
    <p:sldId id="1298" r:id="rId13"/>
    <p:sldId id="265"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5697"/>
    <a:srgbClr val="015637"/>
    <a:srgbClr val="FBBA00"/>
    <a:srgbClr val="017CBF"/>
    <a:srgbClr val="5CEBA7"/>
    <a:srgbClr val="FFA800"/>
    <a:srgbClr val="DF41B7"/>
    <a:srgbClr val="000000"/>
    <a:srgbClr val="005599"/>
    <a:srgbClr val="33AA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2" autoAdjust="0"/>
    <p:restoredTop sz="80698" autoAdjust="0"/>
  </p:normalViewPr>
  <p:slideViewPr>
    <p:cSldViewPr snapToGrid="0">
      <p:cViewPr varScale="1">
        <p:scale>
          <a:sx n="88" d="100"/>
          <a:sy n="88" d="100"/>
        </p:scale>
        <p:origin x="1278" y="348"/>
      </p:cViewPr>
      <p:guideLst/>
    </p:cSldViewPr>
  </p:slideViewPr>
  <p:notesTextViewPr>
    <p:cViewPr>
      <p:scale>
        <a:sx n="3" d="2"/>
        <a:sy n="3" d="2"/>
      </p:scale>
      <p:origin x="0" y="0"/>
    </p:cViewPr>
  </p:notesText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4">
          <cx:pt idx="0">1st Qtr</cx:pt>
          <cx:pt idx="1">2nd Qtr</cx:pt>
          <cx:pt idx="2">3rd Qtr</cx:pt>
          <cx:pt idx="3">4th Qtr</cx:pt>
        </cx:lvl>
      </cx:strDim>
      <cx:numDim type="size">
        <cx:f>Sheet1!$B$2:$B$6</cx:f>
        <cx:lvl ptCount="5" formatCode="General">
          <cx:pt idx="0">2.7999999999999998</cx:pt>
          <cx:pt idx="1">2.7999999999999998</cx:pt>
          <cx:pt idx="2">2.7999999999999998</cx:pt>
          <cx:pt idx="3">2.7999999999999998</cx:pt>
          <cx:pt idx="4">2.7999999999999998</cx:pt>
        </cx:lvl>
      </cx:numDim>
    </cx:data>
  </cx:chartData>
  <cx:chart>
    <cx:title pos="t" align="ctr" overlay="0">
      <cx:txPr>
        <a:bodyPr spcFirstLastPara="1" vertOverflow="ellipsis" horzOverflow="overflow" wrap="square" lIns="0" tIns="0" rIns="0" bIns="0" anchor="ctr" anchorCtr="1"/>
        <a:lstStyle/>
        <a:p>
          <a:pPr algn="ctr" rtl="0">
            <a:defRPr/>
          </a:pPr>
          <a:endParaRPr lang="en-US" sz="2128" b="1" i="0" u="none" strike="noStrike" baseline="0" dirty="0">
            <a:solidFill>
              <a:srgbClr val="015697"/>
            </a:solidFill>
            <a:latin typeface="Arial" panose="020B0604020202020204"/>
          </a:endParaRPr>
        </a:p>
      </cx:txPr>
    </cx:title>
    <cx:plotArea>
      <cx:plotAreaRegion>
        <cx:series layoutId="sunburst" uniqueId="{42C8EDA3-89C2-4C6B-BC87-A31EE766C001}">
          <cx:tx>
            <cx:txData>
              <cx:f>Sheet1!$B$1</cx:f>
              <cx:v>Sales</cx:v>
            </cx:txData>
          </cx:tx>
          <cx:dataId val="0"/>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5">
  <cs:axisTitle>
    <cs:lnRef idx="0"/>
    <cs:fillRef idx="0"/>
    <cs:effectRef idx="0"/>
    <cs:fontRef idx="minor">
      <a:schemeClr val="tx2"/>
    </cs:fontRef>
    <cs:defRPr sz="1197"/>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cs:chartArea>
  <cs:dataLabel>
    <cs:lnRef idx="0"/>
    <cs:fillRef idx="0"/>
    <cs:effectRef idx="0"/>
    <cs:fontRef idx="minor">
      <a:schemeClr val="lt1"/>
    </cs:fontRef>
    <cs:defRPr sz="1197"/>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2"/>
    </cs:fontRef>
    <cs:spPr>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ln>
        <a:solidFill>
          <a:schemeClr val="bg1"/>
        </a:solidFill>
      </a:ln>
    </cs:spPr>
  </cs:dataPoint>
  <cs:dataPoint3D>
    <cs:lnRef idx="0"/>
    <cs:fillRef idx="0">
      <cs:styleClr val="auto"/>
    </cs:fillRef>
    <cs:effectRef idx="0"/>
    <cs:fontRef idx="minor">
      <a:schemeClr val="tx2"/>
    </cs:fontRef>
    <cs:spPr>
      <a:solidFill>
        <a:schemeClr val="phClr"/>
      </a:solidFill>
    </cs:spPr>
  </cs:dataPoint3D>
  <cs:dataPointLine>
    <cs:lnRef idx="0">
      <cs:styleClr val="auto"/>
    </cs:lnRef>
    <cs:fillRef idx="0"/>
    <cs:effectRef idx="0"/>
    <cs:fontRef idx="minor">
      <a:schemeClr val="tx2"/>
    </cs:fontRef>
    <cs:spPr>
      <a:ln w="28575" cap="rnd">
        <a:solidFill>
          <a:schemeClr val="phClr"/>
        </a:solidFill>
        <a:round/>
      </a:ln>
    </cs:spPr>
  </cs:dataPointLine>
  <cs:dataPointMarker>
    <cs:lnRef idx="0"/>
    <cs:fillRef idx="0">
      <cs:styleClr val="auto"/>
    </cs:fillRef>
    <cs:effectRef idx="0"/>
    <cs:fontRef idx="minor">
      <a:schemeClr val="tx2"/>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2"/>
    </cs:fontRef>
    <cs:spPr>
      <a:ln w="2857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2"/>
    </cs:fontRef>
    <cs:defRPr sz="1197"/>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cs:seriesAxis>
  <cs:seriesLine>
    <cs:lnRef idx="0"/>
    <cs:fillRef idx="0"/>
    <cs:effectRef idx="0"/>
    <cs:fontRef idx="minor">
      <a:schemeClr val="tx2"/>
    </cs:fontRef>
    <cs:spPr>
      <a:ln w="9525" cap="flat">
        <a:solidFill>
          <a:srgbClr val="D9D9D9"/>
        </a:solidFill>
        <a:round/>
      </a:ln>
    </cs:spPr>
  </cs:seriesLine>
  <cs:title>
    <cs:lnRef idx="0"/>
    <cs:fillRef idx="0"/>
    <cs:effectRef idx="0"/>
    <cs:fontRef idx="minor">
      <a:schemeClr val="tx2"/>
    </cs:fontRef>
    <cs:defRPr sz="2128" b="1"/>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C86463-8E31-481F-B621-2A31CFB0E0C8}" type="datetimeFigureOut">
              <a:rPr lang="de-DE" smtClean="0"/>
              <a:t>05.06.2026</a:t>
            </a:fld>
            <a:endParaRPr lang="de-D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AFE192-0DE5-42F6-A4DE-4AF0780728EE}" type="slidenum">
              <a:rPr lang="de-DE" smtClean="0"/>
              <a:t>‹#›</a:t>
            </a:fld>
            <a:endParaRPr lang="de-DE"/>
          </a:p>
        </p:txBody>
      </p:sp>
    </p:spTree>
    <p:extLst>
      <p:ext uri="{BB962C8B-B14F-4D97-AF65-F5344CB8AC3E}">
        <p14:creationId xmlns:p14="http://schemas.microsoft.com/office/powerpoint/2010/main" val="2766457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1B859A-A014-4C8D-BDA1-7B690D8459F6}" type="datetimeFigureOut">
              <a:rPr lang="de-DE" smtClean="0"/>
              <a:t>05.06.2026</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9A9CB-7EAA-4AEB-930C-33BDE432CDED}" type="slidenum">
              <a:rPr lang="de-DE" smtClean="0"/>
              <a:t>‹#›</a:t>
            </a:fld>
            <a:endParaRPr lang="de-DE"/>
          </a:p>
        </p:txBody>
      </p:sp>
    </p:spTree>
    <p:extLst>
      <p:ext uri="{BB962C8B-B14F-4D97-AF65-F5344CB8AC3E}">
        <p14:creationId xmlns:p14="http://schemas.microsoft.com/office/powerpoint/2010/main" val="2447404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F979A9CB-7EAA-4AEB-930C-33BDE432CDED}" type="slidenum">
              <a:rPr lang="de-DE" smtClean="0"/>
              <a:t>1</a:t>
            </a:fld>
            <a:endParaRPr lang="de-DE"/>
          </a:p>
        </p:txBody>
      </p:sp>
    </p:spTree>
    <p:extLst>
      <p:ext uri="{BB962C8B-B14F-4D97-AF65-F5344CB8AC3E}">
        <p14:creationId xmlns:p14="http://schemas.microsoft.com/office/powerpoint/2010/main" val="2914828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1EC753-A4E2-4427-B55A-51380217E545}" type="slidenum">
              <a:rPr lang="de-DE" altLang="de-DE"/>
              <a:pPr/>
              <a:t>3</a:t>
            </a:fld>
            <a:endParaRPr lang="de-DE" altLang="de-DE"/>
          </a:p>
        </p:txBody>
      </p:sp>
      <p:sp>
        <p:nvSpPr>
          <p:cNvPr id="463874" name="Rectangle 2"/>
          <p:cNvSpPr txBox="1">
            <a:spLocks noGrp="1" noRot="1" noChangeAspect="1" noChangeArrowheads="1" noTextEdit="1"/>
          </p:cNvSpPr>
          <p:nvPr>
            <p:ph type="sldImg"/>
          </p:nvPr>
        </p:nvSpPr>
        <p:spPr>
          <a:xfrm>
            <a:off x="104775" y="744538"/>
            <a:ext cx="6596063" cy="3711575"/>
          </a:xfrm>
          <a:ln/>
        </p:spPr>
      </p:sp>
      <p:sp>
        <p:nvSpPr>
          <p:cNvPr id="463875" name="Rectangle 3"/>
          <p:cNvSpPr txBox="1">
            <a:spLocks noGrp="1" noChangeArrowheads="1"/>
          </p:cNvSpPr>
          <p:nvPr>
            <p:ph type="body" idx="1"/>
          </p:nvPr>
        </p:nvSpPr>
        <p:spPr>
          <a:xfrm>
            <a:off x="909322" y="4711383"/>
            <a:ext cx="4987052" cy="4456527"/>
          </a:xfrm>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de-DE" alt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1EC753-A4E2-4427-B55A-51380217E545}" type="slidenum">
              <a:rPr lang="de-DE" altLang="de-DE"/>
              <a:pPr/>
              <a:t>4</a:t>
            </a:fld>
            <a:endParaRPr lang="de-DE" altLang="de-DE"/>
          </a:p>
        </p:txBody>
      </p:sp>
      <p:sp>
        <p:nvSpPr>
          <p:cNvPr id="463874" name="Rectangle 2"/>
          <p:cNvSpPr txBox="1">
            <a:spLocks noGrp="1" noRot="1" noChangeAspect="1" noChangeArrowheads="1" noTextEdit="1"/>
          </p:cNvSpPr>
          <p:nvPr>
            <p:ph type="sldImg"/>
          </p:nvPr>
        </p:nvSpPr>
        <p:spPr>
          <a:xfrm>
            <a:off x="104775" y="744538"/>
            <a:ext cx="6596063" cy="3711575"/>
          </a:xfrm>
          <a:ln/>
        </p:spPr>
      </p:sp>
      <p:sp>
        <p:nvSpPr>
          <p:cNvPr id="463875" name="Rectangle 3"/>
          <p:cNvSpPr txBox="1">
            <a:spLocks noGrp="1" noChangeArrowheads="1"/>
          </p:cNvSpPr>
          <p:nvPr>
            <p:ph type="body" idx="1"/>
          </p:nvPr>
        </p:nvSpPr>
        <p:spPr>
          <a:xfrm>
            <a:off x="909322" y="4711383"/>
            <a:ext cx="4987052" cy="4456527"/>
          </a:xfrm>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de-DE" altLang="de-DE" dirty="0"/>
          </a:p>
        </p:txBody>
      </p:sp>
    </p:spTree>
    <p:extLst>
      <p:ext uri="{BB962C8B-B14F-4D97-AF65-F5344CB8AC3E}">
        <p14:creationId xmlns:p14="http://schemas.microsoft.com/office/powerpoint/2010/main" val="3325325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F979A9CB-7EAA-4AEB-930C-33BDE432CDED}" type="slidenum">
              <a:rPr lang="de-DE" smtClean="0"/>
              <a:t>5</a:t>
            </a:fld>
            <a:endParaRPr lang="de-DE"/>
          </a:p>
        </p:txBody>
      </p:sp>
    </p:spTree>
    <p:extLst>
      <p:ext uri="{BB962C8B-B14F-4D97-AF65-F5344CB8AC3E}">
        <p14:creationId xmlns:p14="http://schemas.microsoft.com/office/powerpoint/2010/main" val="1628056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1EC753-A4E2-4427-B55A-51380217E545}" type="slidenum">
              <a:rPr lang="de-DE" altLang="de-DE"/>
              <a:pPr/>
              <a:t>7</a:t>
            </a:fld>
            <a:endParaRPr lang="de-DE" altLang="de-DE"/>
          </a:p>
        </p:txBody>
      </p:sp>
      <p:sp>
        <p:nvSpPr>
          <p:cNvPr id="463874" name="Rectangle 2"/>
          <p:cNvSpPr txBox="1">
            <a:spLocks noGrp="1" noRot="1" noChangeAspect="1" noChangeArrowheads="1" noTextEdit="1"/>
          </p:cNvSpPr>
          <p:nvPr>
            <p:ph type="sldImg"/>
          </p:nvPr>
        </p:nvSpPr>
        <p:spPr>
          <a:xfrm>
            <a:off x="104775" y="744538"/>
            <a:ext cx="6596063" cy="3711575"/>
          </a:xfrm>
          <a:ln/>
        </p:spPr>
      </p:sp>
      <p:sp>
        <p:nvSpPr>
          <p:cNvPr id="463875" name="Rectangle 3"/>
          <p:cNvSpPr txBox="1">
            <a:spLocks noGrp="1" noChangeArrowheads="1"/>
          </p:cNvSpPr>
          <p:nvPr>
            <p:ph type="body" idx="1"/>
          </p:nvPr>
        </p:nvSpPr>
        <p:spPr>
          <a:xfrm>
            <a:off x="909322" y="4711383"/>
            <a:ext cx="4987052" cy="4456527"/>
          </a:xfrm>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de-DE" altLang="de-DE" dirty="0"/>
          </a:p>
        </p:txBody>
      </p:sp>
    </p:spTree>
    <p:extLst>
      <p:ext uri="{BB962C8B-B14F-4D97-AF65-F5344CB8AC3E}">
        <p14:creationId xmlns:p14="http://schemas.microsoft.com/office/powerpoint/2010/main" val="3325325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F979A9CB-7EAA-4AEB-930C-33BDE432CDED}" type="slidenum">
              <a:rPr lang="de-DE" smtClean="0"/>
              <a:t>8</a:t>
            </a:fld>
            <a:endParaRPr lang="de-DE"/>
          </a:p>
        </p:txBody>
      </p:sp>
    </p:spTree>
    <p:extLst>
      <p:ext uri="{BB962C8B-B14F-4D97-AF65-F5344CB8AC3E}">
        <p14:creationId xmlns:p14="http://schemas.microsoft.com/office/powerpoint/2010/main" val="1275523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F979A9CB-7EAA-4AEB-930C-33BDE432CDED}" type="slidenum">
              <a:rPr lang="de-DE" smtClean="0"/>
              <a:t>9</a:t>
            </a:fld>
            <a:endParaRPr lang="de-DE"/>
          </a:p>
        </p:txBody>
      </p:sp>
    </p:spTree>
    <p:extLst>
      <p:ext uri="{BB962C8B-B14F-4D97-AF65-F5344CB8AC3E}">
        <p14:creationId xmlns:p14="http://schemas.microsoft.com/office/powerpoint/2010/main" val="2280216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F979A9CB-7EAA-4AEB-930C-33BDE432CDED}" type="slidenum">
              <a:rPr lang="de-DE" smtClean="0"/>
              <a:t>12</a:t>
            </a:fld>
            <a:endParaRPr lang="de-DE"/>
          </a:p>
        </p:txBody>
      </p:sp>
    </p:spTree>
    <p:extLst>
      <p:ext uri="{BB962C8B-B14F-4D97-AF65-F5344CB8AC3E}">
        <p14:creationId xmlns:p14="http://schemas.microsoft.com/office/powerpoint/2010/main" val="4004087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6000">
                <a:solidFill>
                  <a:srgbClr val="015697"/>
                </a:solidFill>
              </a:defRPr>
            </a:lvl1pPr>
          </a:lstStyle>
          <a:p>
            <a:r>
              <a:rPr lang="en-US" dirty="0"/>
              <a:t>Click to edit Master title style</a:t>
            </a:r>
            <a:endParaRPr lang="de-DE"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de-DE" dirty="0"/>
          </a:p>
        </p:txBody>
      </p:sp>
      <p:sp>
        <p:nvSpPr>
          <p:cNvPr id="6" name="Slide Number Placeholder 5"/>
          <p:cNvSpPr>
            <a:spLocks noGrp="1"/>
          </p:cNvSpPr>
          <p:nvPr>
            <p:ph type="sldNum" sz="quarter" idx="12"/>
          </p:nvPr>
        </p:nvSpPr>
        <p:spPr/>
        <p:txBody>
          <a:bodyPr/>
          <a:lstStyle>
            <a:lvl1pPr>
              <a:defRPr/>
            </a:lvl1pPr>
          </a:lstStyle>
          <a:p>
            <a:fld id="{9ADA9C95-772A-47A9-AD15-555E5871AF08}" type="slidenum">
              <a:rPr lang="de-DE" smtClean="0"/>
              <a:pPr/>
              <a:t>‹#›</a:t>
            </a:fld>
            <a:endParaRPr lang="de-DE" dirty="0"/>
          </a:p>
        </p:txBody>
      </p:sp>
    </p:spTree>
    <p:extLst>
      <p:ext uri="{BB962C8B-B14F-4D97-AF65-F5344CB8AC3E}">
        <p14:creationId xmlns:p14="http://schemas.microsoft.com/office/powerpoint/2010/main" val="2456516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12F79BF1-A2CE-427C-87BA-8B0D038BBC0D}" type="slidenum">
              <a:rPr lang="de-DE" smtClean="0"/>
              <a:pPr/>
              <a:t>‹#›</a:t>
            </a:fld>
            <a:endParaRPr lang="de-DE" dirty="0"/>
          </a:p>
        </p:txBody>
      </p:sp>
    </p:spTree>
    <p:extLst>
      <p:ext uri="{BB962C8B-B14F-4D97-AF65-F5344CB8AC3E}">
        <p14:creationId xmlns:p14="http://schemas.microsoft.com/office/powerpoint/2010/main" val="514557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st slide: Contact + Fundin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vl1pPr>
          </a:lstStyle>
          <a:p>
            <a:fld id="{4A0D76FC-2569-42A8-BD24-0C9D41943EA1}" type="slidenum">
              <a:rPr lang="de-DE" smtClean="0"/>
              <a:pPr/>
              <a:t>‹#›</a:t>
            </a:fld>
            <a:endParaRPr lang="de-DE" dirty="0"/>
          </a:p>
        </p:txBody>
      </p:sp>
      <p:sp>
        <p:nvSpPr>
          <p:cNvPr id="9" name="TextBox 8"/>
          <p:cNvSpPr txBox="1"/>
          <p:nvPr userDrawn="1"/>
        </p:nvSpPr>
        <p:spPr>
          <a:xfrm>
            <a:off x="6096000" y="4367833"/>
            <a:ext cx="5257798" cy="1384995"/>
          </a:xfrm>
          <a:prstGeom prst="rect">
            <a:avLst/>
          </a:prstGeom>
          <a:noFill/>
        </p:spPr>
        <p:txBody>
          <a:bodyPr wrap="square" lIns="54000" rtlCol="0">
            <a:spAutoFit/>
          </a:bodyPr>
          <a:lstStyle/>
          <a:p>
            <a:pPr lvl="0"/>
            <a:r>
              <a:rPr lang="en-GB" sz="1200" noProof="0">
                <a:solidFill>
                  <a:schemeClr val="tx1"/>
                </a:solidFill>
              </a:rPr>
              <a:t>Lasers4EU is co-funded by the EU’s HORIZON EUROPE programme under grant agreement number 101131771.</a:t>
            </a:r>
          </a:p>
          <a:p>
            <a:pPr lvl="0"/>
            <a:endParaRPr lang="en-GB" sz="1200" noProof="0">
              <a:solidFill>
                <a:schemeClr val="tx1"/>
              </a:solidFill>
            </a:endParaRPr>
          </a:p>
          <a:p>
            <a:pPr lvl="0"/>
            <a:r>
              <a:rPr lang="en-GB" sz="1200" noProof="0">
                <a:solidFill>
                  <a:schemeClr val="tx1"/>
                </a:solidFill>
              </a:rPr>
              <a:t>Views and opinions expressed are however those of the author(s) only and do not necessarily reflect those of the European Union or the European Commission. Neither the European Union nor the granting authority can be held responsible for them.</a:t>
            </a:r>
          </a:p>
        </p:txBody>
      </p:sp>
      <p:sp>
        <p:nvSpPr>
          <p:cNvPr id="5" name="TextBox 4"/>
          <p:cNvSpPr txBox="1"/>
          <p:nvPr userDrawn="1"/>
        </p:nvSpPr>
        <p:spPr>
          <a:xfrm>
            <a:off x="838800" y="1371600"/>
            <a:ext cx="1938351" cy="707886"/>
          </a:xfrm>
          <a:prstGeom prst="rect">
            <a:avLst/>
          </a:prstGeom>
          <a:noFill/>
        </p:spPr>
        <p:txBody>
          <a:bodyPr wrap="none" rtlCol="0">
            <a:spAutoFit/>
          </a:bodyPr>
          <a:lstStyle/>
          <a:p>
            <a:r>
              <a:rPr lang="de-DE" sz="2000" dirty="0">
                <a:solidFill>
                  <a:srgbClr val="005597"/>
                </a:solidFill>
              </a:rPr>
              <a:t>Any questions?</a:t>
            </a:r>
          </a:p>
          <a:p>
            <a:r>
              <a:rPr lang="de-DE" sz="2000" baseline="0" dirty="0">
                <a:solidFill>
                  <a:srgbClr val="005597"/>
                </a:solidFill>
              </a:rPr>
              <a:t>Contact me:</a:t>
            </a:r>
          </a:p>
        </p:txBody>
      </p:sp>
      <p:sp>
        <p:nvSpPr>
          <p:cNvPr id="10" name="Text Placeholder 9"/>
          <p:cNvSpPr>
            <a:spLocks noGrp="1"/>
          </p:cNvSpPr>
          <p:nvPr>
            <p:ph type="body" sz="quarter" idx="12" hasCustomPrompt="1"/>
          </p:nvPr>
        </p:nvSpPr>
        <p:spPr>
          <a:xfrm>
            <a:off x="838799" y="2667472"/>
            <a:ext cx="4470179" cy="3400723"/>
          </a:xfrm>
        </p:spPr>
        <p:txBody>
          <a:bodyPr>
            <a:normAutofit/>
          </a:bodyPr>
          <a:lstStyle>
            <a:lvl1pPr marL="0" indent="0">
              <a:buFont typeface="Arial" panose="020B0604020202020204" pitchFamily="34" charset="0"/>
              <a:buNone/>
              <a:defRPr sz="2000" baseline="0"/>
            </a:lvl1pPr>
          </a:lstStyle>
          <a:p>
            <a:pPr lvl="0"/>
            <a:r>
              <a:rPr lang="de-DE" dirty="0"/>
              <a:t>Insert contact details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0" y="3393878"/>
            <a:ext cx="3620568" cy="807794"/>
          </a:xfrm>
          <a:prstGeom prst="rect">
            <a:avLst/>
          </a:prstGeom>
        </p:spPr>
      </p:pic>
    </p:spTree>
    <p:extLst>
      <p:ext uri="{BB962C8B-B14F-4D97-AF65-F5344CB8AC3E}">
        <p14:creationId xmlns:p14="http://schemas.microsoft.com/office/powerpoint/2010/main" val="161293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53198" y="1560911"/>
            <a:ext cx="2371727" cy="813593"/>
          </a:xfrm>
        </p:spPr>
        <p:txBody>
          <a:bodyPr/>
          <a:lstStyle>
            <a:lvl1pPr>
              <a:defRPr>
                <a:solidFill>
                  <a:srgbClr val="015697"/>
                </a:solidFill>
              </a:defRPr>
            </a:lvl1pPr>
          </a:lstStyle>
          <a:p>
            <a:r>
              <a:rPr lang="en-US" dirty="0"/>
              <a:t>Agenda</a:t>
            </a:r>
            <a:endParaRPr lang="de-DE" dirty="0"/>
          </a:p>
        </p:txBody>
      </p:sp>
      <p:sp>
        <p:nvSpPr>
          <p:cNvPr id="4" name="Slide Number Placeholder 3"/>
          <p:cNvSpPr>
            <a:spLocks noGrp="1"/>
          </p:cNvSpPr>
          <p:nvPr>
            <p:ph type="sldNum" sz="quarter" idx="11"/>
          </p:nvPr>
        </p:nvSpPr>
        <p:spPr/>
        <p:txBody>
          <a:bodyPr/>
          <a:lstStyle>
            <a:lvl1pPr>
              <a:defRPr/>
            </a:lvl1pPr>
          </a:lstStyle>
          <a:p>
            <a:fld id="{570F6720-1405-4D16-AD99-17E6C8C7F65C}" type="slidenum">
              <a:rPr lang="de-DE" smtClean="0"/>
              <a:pPr/>
              <a:t>‹#›</a:t>
            </a:fld>
            <a:endParaRPr lang="de-DE" dirty="0"/>
          </a:p>
        </p:txBody>
      </p:sp>
      <p:sp>
        <p:nvSpPr>
          <p:cNvPr id="6" name="Picture Placeholder 5"/>
          <p:cNvSpPr>
            <a:spLocks noGrp="1"/>
          </p:cNvSpPr>
          <p:nvPr>
            <p:ph type="pic" sz="quarter" idx="12" hasCustomPrompt="1"/>
          </p:nvPr>
        </p:nvSpPr>
        <p:spPr>
          <a:xfrm>
            <a:off x="0" y="0"/>
            <a:ext cx="6105526" cy="6343649"/>
          </a:xfrm>
          <a:solidFill>
            <a:schemeClr val="bg1">
              <a:lumMod val="95000"/>
            </a:schemeClr>
          </a:solidFill>
        </p:spPr>
        <p:txBody>
          <a:bodyPr/>
          <a:lstStyle>
            <a:lvl1pPr>
              <a:defRPr/>
            </a:lvl1pPr>
          </a:lstStyle>
          <a:p>
            <a:r>
              <a:rPr lang="de-DE" dirty="0"/>
              <a:t>Insert picture</a:t>
            </a:r>
          </a:p>
        </p:txBody>
      </p:sp>
      <p:sp>
        <p:nvSpPr>
          <p:cNvPr id="8" name="Text Placeholder 7"/>
          <p:cNvSpPr>
            <a:spLocks noGrp="1"/>
          </p:cNvSpPr>
          <p:nvPr>
            <p:ph type="body" sz="quarter" idx="13" hasCustomPrompt="1"/>
          </p:nvPr>
        </p:nvSpPr>
        <p:spPr>
          <a:xfrm>
            <a:off x="6553198" y="2667001"/>
            <a:ext cx="4857750" cy="2609850"/>
          </a:xfrm>
        </p:spPr>
        <p:txBody>
          <a:bodyPr/>
          <a:lstStyle>
            <a:lvl1pPr>
              <a:defRPr/>
            </a:lvl1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endParaRPr lang="de-DE" dirty="0"/>
          </a:p>
        </p:txBody>
      </p:sp>
    </p:spTree>
    <p:extLst>
      <p:ext uri="{BB962C8B-B14F-4D97-AF65-F5344CB8AC3E}">
        <p14:creationId xmlns:p14="http://schemas.microsoft.com/office/powerpoint/2010/main" val="907576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6" name="Slide Number Placeholder 5"/>
          <p:cNvSpPr>
            <a:spLocks noGrp="1"/>
          </p:cNvSpPr>
          <p:nvPr>
            <p:ph type="sldNum" sz="quarter" idx="12"/>
          </p:nvPr>
        </p:nvSpPr>
        <p:spPr/>
        <p:txBody>
          <a:bodyPr/>
          <a:lstStyle>
            <a:lvl1pPr>
              <a:defRPr/>
            </a:lvl1pPr>
          </a:lstStyle>
          <a:p>
            <a:fld id="{EC5B15BB-6B6E-4ECE-9DE6-799FAF01EBD9}" type="slidenum">
              <a:rPr lang="de-DE" smtClean="0"/>
              <a:pPr/>
              <a:t>‹#›</a:t>
            </a:fld>
            <a:endParaRPr lang="de-DE" dirty="0"/>
          </a:p>
        </p:txBody>
      </p:sp>
    </p:spTree>
    <p:extLst>
      <p:ext uri="{BB962C8B-B14F-4D97-AF65-F5344CB8AC3E}">
        <p14:creationId xmlns:p14="http://schemas.microsoft.com/office/powerpoint/2010/main" val="584774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endParaRPr lang="de-DE"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lvl1pPr>
              <a:defRPr/>
            </a:lvl1pPr>
          </a:lstStyle>
          <a:p>
            <a:fld id="{0E1A82E5-E37E-48D0-BAA1-152CADA91FDC}" type="slidenum">
              <a:rPr lang="de-DE" smtClean="0"/>
              <a:pPr/>
              <a:t>‹#›</a:t>
            </a:fld>
            <a:endParaRPr lang="de-DE" dirty="0"/>
          </a:p>
        </p:txBody>
      </p:sp>
    </p:spTree>
    <p:extLst>
      <p:ext uri="{BB962C8B-B14F-4D97-AF65-F5344CB8AC3E}">
        <p14:creationId xmlns:p14="http://schemas.microsoft.com/office/powerpoint/2010/main" val="2451116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4" name="Slide Number Placeholder 3"/>
          <p:cNvSpPr>
            <a:spLocks noGrp="1"/>
          </p:cNvSpPr>
          <p:nvPr>
            <p:ph type="sldNum" sz="quarter" idx="11"/>
          </p:nvPr>
        </p:nvSpPr>
        <p:spPr/>
        <p:txBody>
          <a:bodyPr/>
          <a:lstStyle>
            <a:lvl1pPr>
              <a:defRPr/>
            </a:lvl1pPr>
          </a:lstStyle>
          <a:p>
            <a:fld id="{B7B9D68D-A9E2-4D20-A28B-EE5DB10D54AA}" type="slidenum">
              <a:rPr lang="de-DE" smtClean="0"/>
              <a:pPr/>
              <a:t>‹#›</a:t>
            </a:fld>
            <a:endParaRPr lang="de-DE" dirty="0"/>
          </a:p>
        </p:txBody>
      </p:sp>
      <p:sp>
        <p:nvSpPr>
          <p:cNvPr id="6" name="Picture Placeholder 5"/>
          <p:cNvSpPr>
            <a:spLocks noGrp="1"/>
          </p:cNvSpPr>
          <p:nvPr>
            <p:ph type="pic" sz="quarter" idx="12" hasCustomPrompt="1"/>
          </p:nvPr>
        </p:nvSpPr>
        <p:spPr>
          <a:xfrm>
            <a:off x="838200" y="1485105"/>
            <a:ext cx="3933825" cy="4629150"/>
          </a:xfrm>
          <a:solidFill>
            <a:schemeClr val="bg1">
              <a:lumMod val="95000"/>
            </a:schemeClr>
          </a:solidFill>
        </p:spPr>
        <p:txBody>
          <a:bodyPr/>
          <a:lstStyle>
            <a:lvl1pPr>
              <a:defRPr/>
            </a:lvl1pPr>
          </a:lstStyle>
          <a:p>
            <a:r>
              <a:rPr lang="de-DE" dirty="0"/>
              <a:t>Insert picture</a:t>
            </a:r>
          </a:p>
        </p:txBody>
      </p:sp>
      <p:sp>
        <p:nvSpPr>
          <p:cNvPr id="8" name="Text Placeholder 7"/>
          <p:cNvSpPr>
            <a:spLocks noGrp="1"/>
          </p:cNvSpPr>
          <p:nvPr>
            <p:ph type="body" sz="quarter" idx="13"/>
          </p:nvPr>
        </p:nvSpPr>
        <p:spPr>
          <a:xfrm>
            <a:off x="5010148" y="1485105"/>
            <a:ext cx="6343650" cy="46291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219802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vl1pPr>
          </a:lstStyle>
          <a:p>
            <a:fld id="{0CFC6FB3-9999-49A7-A73E-2B93016B0323}" type="slidenum">
              <a:rPr lang="de-DE" smtClean="0"/>
              <a:pPr/>
              <a:t>‹#›</a:t>
            </a:fld>
            <a:endParaRPr lang="de-DE" dirty="0"/>
          </a:p>
        </p:txBody>
      </p:sp>
      <p:sp>
        <p:nvSpPr>
          <p:cNvPr id="6" name="Picture Placeholder 5"/>
          <p:cNvSpPr>
            <a:spLocks noGrp="1"/>
          </p:cNvSpPr>
          <p:nvPr>
            <p:ph type="pic" sz="quarter" idx="12" hasCustomPrompt="1"/>
          </p:nvPr>
        </p:nvSpPr>
        <p:spPr>
          <a:xfrm>
            <a:off x="0" y="0"/>
            <a:ext cx="12192000" cy="6353175"/>
          </a:xfrm>
          <a:solidFill>
            <a:schemeClr val="bg1">
              <a:lumMod val="95000"/>
            </a:schemeClr>
          </a:solidFill>
        </p:spPr>
        <p:txBody>
          <a:bodyPr anchor="ctr"/>
          <a:lstStyle>
            <a:lvl1pPr algn="ctr">
              <a:defRPr/>
            </a:lvl1pPr>
          </a:lstStyle>
          <a:p>
            <a:r>
              <a:rPr lang="de-DE" dirty="0"/>
              <a:t>Insert picture</a:t>
            </a:r>
          </a:p>
        </p:txBody>
      </p:sp>
    </p:spTree>
    <p:extLst>
      <p:ext uri="{BB962C8B-B14F-4D97-AF65-F5344CB8AC3E}">
        <p14:creationId xmlns:p14="http://schemas.microsoft.com/office/powerpoint/2010/main" val="2571203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4" name="Content Placeholder 3"/>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7" name="Slide Number Placeholder 6"/>
          <p:cNvSpPr>
            <a:spLocks noGrp="1"/>
          </p:cNvSpPr>
          <p:nvPr>
            <p:ph type="sldNum" sz="quarter" idx="12"/>
          </p:nvPr>
        </p:nvSpPr>
        <p:spPr/>
        <p:txBody>
          <a:bodyPr/>
          <a:lstStyle>
            <a:lvl1pPr>
              <a:defRPr/>
            </a:lvl1pPr>
          </a:lstStyle>
          <a:p>
            <a:fld id="{F243238E-2D45-437B-B899-6BA22959758D}" type="slidenum">
              <a:rPr lang="de-DE" smtClean="0"/>
              <a:pPr/>
              <a:t>‹#›</a:t>
            </a:fld>
            <a:endParaRPr lang="de-DE" dirty="0"/>
          </a:p>
        </p:txBody>
      </p:sp>
    </p:spTree>
    <p:extLst>
      <p:ext uri="{BB962C8B-B14F-4D97-AF65-F5344CB8AC3E}">
        <p14:creationId xmlns:p14="http://schemas.microsoft.com/office/powerpoint/2010/main" val="3238367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de-DE" dirty="0"/>
          </a:p>
        </p:txBody>
      </p:sp>
      <p:sp>
        <p:nvSpPr>
          <p:cNvPr id="5" name="Slide Number Placeholder 4"/>
          <p:cNvSpPr>
            <a:spLocks noGrp="1"/>
          </p:cNvSpPr>
          <p:nvPr>
            <p:ph type="sldNum" sz="quarter" idx="12"/>
          </p:nvPr>
        </p:nvSpPr>
        <p:spPr/>
        <p:txBody>
          <a:bodyPr/>
          <a:lstStyle>
            <a:lvl1pPr>
              <a:defRPr/>
            </a:lvl1pPr>
          </a:lstStyle>
          <a:p>
            <a:fld id="{4E7890BF-F280-4011-953D-1CEA2C09C70B}" type="slidenum">
              <a:rPr lang="de-DE" smtClean="0"/>
              <a:pPr/>
              <a:t>‹#›</a:t>
            </a:fld>
            <a:endParaRPr lang="de-DE" dirty="0"/>
          </a:p>
        </p:txBody>
      </p:sp>
    </p:spTree>
    <p:extLst>
      <p:ext uri="{BB962C8B-B14F-4D97-AF65-F5344CB8AC3E}">
        <p14:creationId xmlns:p14="http://schemas.microsoft.com/office/powerpoint/2010/main" val="3084169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02080"/>
            <a:ext cx="3932237" cy="1010194"/>
          </a:xfrm>
        </p:spPr>
        <p:txBody>
          <a:bodyPr anchor="b"/>
          <a:lstStyle>
            <a:lvl1pPr>
              <a:defRPr sz="3200"/>
            </a:lvl1pPr>
          </a:lstStyle>
          <a:p>
            <a:r>
              <a:rPr lang="en-US" dirty="0"/>
              <a:t>Click to edit Master title style</a:t>
            </a:r>
            <a:endParaRPr lang="de-DE" dirty="0"/>
          </a:p>
        </p:txBody>
      </p:sp>
      <p:sp>
        <p:nvSpPr>
          <p:cNvPr id="3" name="Picture Placeholder 2"/>
          <p:cNvSpPr>
            <a:spLocks noGrp="1"/>
          </p:cNvSpPr>
          <p:nvPr>
            <p:ph type="pic" idx="1" hasCustomPrompt="1"/>
          </p:nvPr>
        </p:nvSpPr>
        <p:spPr>
          <a:xfrm>
            <a:off x="4868091" y="1402080"/>
            <a:ext cx="6487297" cy="4458970"/>
          </a:xfrm>
          <a:solidFill>
            <a:schemeClr val="bg1">
              <a:lumMod val="95000"/>
            </a:schemeClr>
          </a:solidFill>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Insert Picture</a:t>
            </a:r>
          </a:p>
        </p:txBody>
      </p:sp>
      <p:sp>
        <p:nvSpPr>
          <p:cNvPr id="4" name="Text Placeholder 3"/>
          <p:cNvSpPr>
            <a:spLocks noGrp="1"/>
          </p:cNvSpPr>
          <p:nvPr>
            <p:ph type="body" sz="half" idx="2"/>
          </p:nvPr>
        </p:nvSpPr>
        <p:spPr>
          <a:xfrm>
            <a:off x="839788" y="2412274"/>
            <a:ext cx="3932237" cy="3456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p:cNvSpPr>
            <a:spLocks noGrp="1"/>
          </p:cNvSpPr>
          <p:nvPr>
            <p:ph type="sldNum" sz="quarter" idx="12"/>
          </p:nvPr>
        </p:nvSpPr>
        <p:spPr/>
        <p:txBody>
          <a:bodyPr/>
          <a:lstStyle>
            <a:lvl1pPr>
              <a:defRPr/>
            </a:lvl1pPr>
          </a:lstStyle>
          <a:p>
            <a:fld id="{1345116D-6FF5-4B6F-A5E3-E28E5007D906}" type="slidenum">
              <a:rPr lang="de-DE" smtClean="0"/>
              <a:pPr/>
              <a:t>‹#›</a:t>
            </a:fld>
            <a:endParaRPr lang="de-DE" dirty="0"/>
          </a:p>
        </p:txBody>
      </p:sp>
    </p:spTree>
    <p:extLst>
      <p:ext uri="{BB962C8B-B14F-4D97-AF65-F5344CB8AC3E}">
        <p14:creationId xmlns:p14="http://schemas.microsoft.com/office/powerpoint/2010/main" val="3067313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344157"/>
            <a:ext cx="12192000" cy="45719"/>
          </a:xfrm>
          <a:prstGeom prst="rect">
            <a:avLst/>
          </a:prstGeom>
          <a:solidFill>
            <a:srgbClr val="FB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Placeholder 1"/>
          <p:cNvSpPr>
            <a:spLocks noGrp="1"/>
          </p:cNvSpPr>
          <p:nvPr>
            <p:ph type="title"/>
          </p:nvPr>
        </p:nvSpPr>
        <p:spPr>
          <a:xfrm>
            <a:off x="2135874" y="342376"/>
            <a:ext cx="9217924" cy="446916"/>
          </a:xfrm>
          <a:prstGeom prst="rect">
            <a:avLst/>
          </a:prstGeom>
        </p:spPr>
        <p:txBody>
          <a:bodyPr vert="horz" lIns="91440" tIns="45720" rIns="91440" bIns="45720" rtlCol="0" anchor="ctr">
            <a:noAutofit/>
          </a:bodyPr>
          <a:lstStyle/>
          <a:p>
            <a:r>
              <a:rPr lang="en-US" dirty="0"/>
              <a:t>Click to edit Master title style</a:t>
            </a:r>
            <a:endParaRPr lang="de-DE" dirty="0"/>
          </a:p>
        </p:txBody>
      </p:sp>
      <p:sp>
        <p:nvSpPr>
          <p:cNvPr id="3" name="Text Placeholder 2"/>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7" name="Rectangle 6"/>
          <p:cNvSpPr/>
          <p:nvPr userDrawn="1"/>
        </p:nvSpPr>
        <p:spPr>
          <a:xfrm>
            <a:off x="1842090" y="-510366"/>
            <a:ext cx="1658679" cy="393405"/>
          </a:xfrm>
          <a:prstGeom prst="rect">
            <a:avLst/>
          </a:prstGeom>
          <a:solidFill>
            <a:srgbClr val="FBB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251 / 186 </a:t>
            </a:r>
            <a:r>
              <a:rPr lang="de-DE" sz="1400" baseline="0" dirty="0"/>
              <a:t>/ 0</a:t>
            </a:r>
            <a:endParaRPr lang="de-DE" sz="1400" dirty="0"/>
          </a:p>
        </p:txBody>
      </p:sp>
      <p:sp>
        <p:nvSpPr>
          <p:cNvPr id="10" name="Rectangle 9"/>
          <p:cNvSpPr/>
          <p:nvPr userDrawn="1"/>
        </p:nvSpPr>
        <p:spPr>
          <a:xfrm>
            <a:off x="15063" y="-510366"/>
            <a:ext cx="1646274" cy="393405"/>
          </a:xfrm>
          <a:prstGeom prst="rect">
            <a:avLst/>
          </a:prstGeom>
          <a:solidFill>
            <a:srgbClr val="015697"/>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400" dirty="0"/>
              <a:t>1 / 86 / 151</a:t>
            </a:r>
          </a:p>
        </p:txBody>
      </p:sp>
      <p:sp>
        <p:nvSpPr>
          <p:cNvPr id="16" name="Date Placeholder 3"/>
          <p:cNvSpPr txBox="1">
            <a:spLocks/>
          </p:cNvSpPr>
          <p:nvPr userDrawn="1"/>
        </p:nvSpPr>
        <p:spPr>
          <a:xfrm>
            <a:off x="5554133" y="6420642"/>
            <a:ext cx="1700909" cy="365125"/>
          </a:xfrm>
          <a:prstGeom prst="rect">
            <a:avLst/>
          </a:prstGeom>
        </p:spPr>
        <p:txBody>
          <a:bodyPr vert="horz" lIns="0" tIns="45720" rIns="91440" bIns="45720" rtlCol="0" anchor="ctr"/>
          <a:lstStyle>
            <a:defPPr>
              <a:defRPr lang="de-DE"/>
            </a:defPPr>
            <a:lvl1pPr marL="0" algn="l"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00" b="1" baseline="0" dirty="0">
                <a:solidFill>
                  <a:srgbClr val="015697"/>
                </a:solidFill>
              </a:rPr>
              <a:t>www.lasers4.eu</a:t>
            </a:r>
          </a:p>
        </p:txBody>
      </p:sp>
      <p:sp>
        <p:nvSpPr>
          <p:cNvPr id="6" name="Slide Number Placeholder 5"/>
          <p:cNvSpPr>
            <a:spLocks noGrp="1"/>
          </p:cNvSpPr>
          <p:nvPr>
            <p:ph type="sldNum" sz="quarter" idx="4"/>
          </p:nvPr>
        </p:nvSpPr>
        <p:spPr>
          <a:xfrm>
            <a:off x="10848973" y="6420642"/>
            <a:ext cx="504825" cy="365125"/>
          </a:xfrm>
          <a:prstGeom prst="rect">
            <a:avLst/>
          </a:prstGeom>
        </p:spPr>
        <p:txBody>
          <a:bodyPr vert="horz" lIns="91440" tIns="45720" rIns="0" bIns="45720" rtlCol="0" anchor="ctr"/>
          <a:lstStyle>
            <a:lvl1pPr algn="r">
              <a:defRPr sz="1000" b="1" baseline="0">
                <a:solidFill>
                  <a:srgbClr val="015697"/>
                </a:solidFill>
              </a:defRPr>
            </a:lvl1pPr>
          </a:lstStyle>
          <a:p>
            <a:fld id="{AB9FAE4E-508E-477F-9F1C-41A32CF2CA03}" type="slidenum">
              <a:rPr lang="de-DE" smtClean="0"/>
              <a:pPr/>
              <a:t>‹#›</a:t>
            </a:fld>
            <a:endParaRPr lang="de-DE" dirty="0"/>
          </a:p>
        </p:txBody>
      </p:sp>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56483" y="497865"/>
            <a:ext cx="1624717" cy="649887"/>
          </a:xfrm>
          <a:prstGeom prst="rect">
            <a:avLst/>
          </a:prstGeom>
        </p:spPr>
      </p:pic>
      <p:cxnSp>
        <p:nvCxnSpPr>
          <p:cNvPr id="9" name="Straight Connector 8"/>
          <p:cNvCxnSpPr/>
          <p:nvPr userDrawn="1"/>
        </p:nvCxnSpPr>
        <p:spPr>
          <a:xfrm>
            <a:off x="2005035" y="820354"/>
            <a:ext cx="9720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95470" y="6405018"/>
            <a:ext cx="1936243" cy="432000"/>
          </a:xfrm>
          <a:prstGeom prst="rect">
            <a:avLst/>
          </a:prstGeom>
        </p:spPr>
      </p:pic>
    </p:spTree>
    <p:extLst>
      <p:ext uri="{BB962C8B-B14F-4D97-AF65-F5344CB8AC3E}">
        <p14:creationId xmlns:p14="http://schemas.microsoft.com/office/powerpoint/2010/main" val="382573187"/>
      </p:ext>
    </p:extLst>
  </p:cSld>
  <p:clrMap bg1="lt1" tx1="dk1" bg2="lt2" tx2="dk2" accent1="accent1" accent2="accent2" accent3="accent3" accent4="accent4" accent5="accent5" accent6="accent6" hlink="hlink" folHlink="folHlink"/>
  <p:sldLayoutIdLst>
    <p:sldLayoutId id="2147483678" r:id="rId1"/>
    <p:sldLayoutId id="2147483689" r:id="rId2"/>
    <p:sldLayoutId id="2147483679" r:id="rId3"/>
    <p:sldLayoutId id="2147483680" r:id="rId4"/>
    <p:sldLayoutId id="2147483688" r:id="rId5"/>
    <p:sldLayoutId id="2147483687" r:id="rId6"/>
    <p:sldLayoutId id="2147483681" r:id="rId7"/>
    <p:sldLayoutId id="2147483683" r:id="rId8"/>
    <p:sldLayoutId id="2147483686" r:id="rId9"/>
    <p:sldLayoutId id="2147483684" r:id="rId10"/>
    <p:sldLayoutId id="2147483690" r:id="rId11"/>
  </p:sldLayoutIdLst>
  <p:hf hdr="0" ftr="0" dt="0"/>
  <p:txStyles>
    <p:titleStyle>
      <a:lvl1pPr algn="l" defTabSz="914400" rtl="0" eaLnBrk="1" latinLnBrk="0" hangingPunct="1">
        <a:lnSpc>
          <a:spcPct val="90000"/>
        </a:lnSpc>
        <a:spcBef>
          <a:spcPct val="0"/>
        </a:spcBef>
        <a:buNone/>
        <a:defRPr sz="3600" b="1" kern="1200" cap="none"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lasers4.eu/" TargetMode="Externa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5.jpeg"/><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hyperlink" Target="https://lasers4.eu/find-a-lab/"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asers4.eu/industrysearchtool" TargetMode="External"/><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microsoft.com/office/2014/relationships/chartEx" Target="../charts/chartEx1.xml"/><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png"/><Relationship Id="rId15" Type="http://schemas.openxmlformats.org/officeDocument/2006/relationships/image" Target="../media/image34.svg"/><Relationship Id="rId10" Type="http://schemas.openxmlformats.org/officeDocument/2006/relationships/image" Target="../media/image29.png"/><Relationship Id="rId4" Type="http://schemas.openxmlformats.org/officeDocument/2006/relationships/image" Target="../media/image220.png"/><Relationship Id="rId9" Type="http://schemas.openxmlformats.org/officeDocument/2006/relationships/image" Target="../media/image28.svg"/><Relationship Id="rId1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8BD1D2-AF92-4578-8A4C-4ABFDD33F354}"/>
              </a:ext>
            </a:extLst>
          </p:cNvPr>
          <p:cNvSpPr>
            <a:spLocks noGrp="1"/>
          </p:cNvSpPr>
          <p:nvPr>
            <p:ph type="ctrTitle"/>
          </p:nvPr>
        </p:nvSpPr>
        <p:spPr/>
        <p:txBody>
          <a:bodyPr/>
          <a:lstStyle/>
          <a:p>
            <a:r>
              <a:rPr lang="de-DE" dirty="0"/>
              <a:t>Lasers4EU </a:t>
            </a:r>
          </a:p>
        </p:txBody>
      </p:sp>
      <p:sp>
        <p:nvSpPr>
          <p:cNvPr id="7" name="Subtitle 6">
            <a:extLst>
              <a:ext uri="{FF2B5EF4-FFF2-40B4-BE49-F238E27FC236}">
                <a16:creationId xmlns:a16="http://schemas.microsoft.com/office/drawing/2014/main" id="{C8366CF3-5C05-46FC-A0FC-94473B9E6A52}"/>
              </a:ext>
            </a:extLst>
          </p:cNvPr>
          <p:cNvSpPr>
            <a:spLocks noGrp="1"/>
          </p:cNvSpPr>
          <p:nvPr>
            <p:ph type="subTitle" idx="1"/>
          </p:nvPr>
        </p:nvSpPr>
        <p:spPr/>
        <p:txBody>
          <a:bodyPr/>
          <a:lstStyle/>
          <a:p>
            <a:r>
              <a:rPr lang="en-GB" dirty="0">
                <a:solidFill>
                  <a:srgbClr val="015697"/>
                </a:solidFill>
              </a:rPr>
              <a:t>A central platform for laser research and innovation</a:t>
            </a:r>
          </a:p>
        </p:txBody>
      </p:sp>
      <p:sp>
        <p:nvSpPr>
          <p:cNvPr id="8" name="TextBox 7">
            <a:extLst>
              <a:ext uri="{FF2B5EF4-FFF2-40B4-BE49-F238E27FC236}">
                <a16:creationId xmlns:a16="http://schemas.microsoft.com/office/drawing/2014/main" id="{34C640DE-F1F6-4BE3-9CC7-B7DD9204C1A0}"/>
              </a:ext>
            </a:extLst>
          </p:cNvPr>
          <p:cNvSpPr txBox="1"/>
          <p:nvPr/>
        </p:nvSpPr>
        <p:spPr>
          <a:xfrm>
            <a:off x="9100914" y="5735637"/>
            <a:ext cx="2929910" cy="461665"/>
          </a:xfrm>
          <a:prstGeom prst="rect">
            <a:avLst/>
          </a:prstGeom>
          <a:noFill/>
        </p:spPr>
        <p:txBody>
          <a:bodyPr wrap="square" rtlCol="0">
            <a:spAutoFit/>
          </a:bodyPr>
          <a:lstStyle/>
          <a:p>
            <a:r>
              <a:rPr lang="de-DE" sz="1200" dirty="0">
                <a:solidFill>
                  <a:srgbClr val="015697"/>
                </a:solidFill>
              </a:rPr>
              <a:t>Duration: 01 </a:t>
            </a:r>
            <a:r>
              <a:rPr lang="de-DE" sz="1200" dirty="0" err="1">
                <a:solidFill>
                  <a:srgbClr val="015697"/>
                </a:solidFill>
              </a:rPr>
              <a:t>Oct</a:t>
            </a:r>
            <a:r>
              <a:rPr lang="de-DE" sz="1200" dirty="0">
                <a:solidFill>
                  <a:srgbClr val="015697"/>
                </a:solidFill>
              </a:rPr>
              <a:t> 2024 – 30 Sept 2028</a:t>
            </a:r>
          </a:p>
          <a:p>
            <a:r>
              <a:rPr lang="de-DE" sz="1200" dirty="0">
                <a:solidFill>
                  <a:srgbClr val="015697"/>
                </a:solidFill>
              </a:rPr>
              <a:t>EU Funding: 5 M€</a:t>
            </a:r>
          </a:p>
        </p:txBody>
      </p:sp>
    </p:spTree>
    <p:extLst>
      <p:ext uri="{BB962C8B-B14F-4D97-AF65-F5344CB8AC3E}">
        <p14:creationId xmlns:p14="http://schemas.microsoft.com/office/powerpoint/2010/main" val="2067290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FFAFF3-A857-4460-8D0F-A16C49877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4049" y="4328656"/>
            <a:ext cx="3127457" cy="1759194"/>
          </a:xfrm>
          <a:prstGeom prst="rect">
            <a:avLst/>
          </a:prstGeom>
        </p:spPr>
      </p:pic>
      <p:sp>
        <p:nvSpPr>
          <p:cNvPr id="6" name="Title 5">
            <a:extLst>
              <a:ext uri="{FF2B5EF4-FFF2-40B4-BE49-F238E27FC236}">
                <a16:creationId xmlns:a16="http://schemas.microsoft.com/office/drawing/2014/main" id="{97312122-1DE3-4EAD-9D69-00AF76C9E7CA}"/>
              </a:ext>
            </a:extLst>
          </p:cNvPr>
          <p:cNvSpPr>
            <a:spLocks noGrp="1"/>
          </p:cNvSpPr>
          <p:nvPr>
            <p:ph type="title"/>
          </p:nvPr>
        </p:nvSpPr>
        <p:spPr/>
        <p:txBody>
          <a:bodyPr>
            <a:normAutofit fontScale="90000"/>
          </a:bodyPr>
          <a:lstStyle/>
          <a:p>
            <a:r>
              <a:rPr lang="en-GB" dirty="0"/>
              <a:t>Services to the scientific community (1/2)</a:t>
            </a:r>
          </a:p>
        </p:txBody>
      </p:sp>
      <p:sp>
        <p:nvSpPr>
          <p:cNvPr id="3" name="Slide Number Placeholder 2">
            <a:extLst>
              <a:ext uri="{FF2B5EF4-FFF2-40B4-BE49-F238E27FC236}">
                <a16:creationId xmlns:a16="http://schemas.microsoft.com/office/drawing/2014/main" id="{47AC8D94-3A13-4ACE-9713-DFB207EFF4E4}"/>
              </a:ext>
            </a:extLst>
          </p:cNvPr>
          <p:cNvSpPr>
            <a:spLocks noGrp="1"/>
          </p:cNvSpPr>
          <p:nvPr>
            <p:ph type="sldNum" sz="quarter" idx="11"/>
          </p:nvPr>
        </p:nvSpPr>
        <p:spPr/>
        <p:txBody>
          <a:bodyPr/>
          <a:lstStyle/>
          <a:p>
            <a:fld id="{570F6720-1405-4D16-AD99-17E6C8C7F65C}" type="slidenum">
              <a:rPr lang="de-DE" smtClean="0"/>
              <a:pPr/>
              <a:t>10</a:t>
            </a:fld>
            <a:endParaRPr lang="de-DE" dirty="0"/>
          </a:p>
        </p:txBody>
      </p:sp>
      <p:sp>
        <p:nvSpPr>
          <p:cNvPr id="7" name="Subtitle 6">
            <a:extLst>
              <a:ext uri="{FF2B5EF4-FFF2-40B4-BE49-F238E27FC236}">
                <a16:creationId xmlns:a16="http://schemas.microsoft.com/office/drawing/2014/main" id="{D2F22B22-3B3B-42CD-B469-A0140588B28A}"/>
              </a:ext>
            </a:extLst>
          </p:cNvPr>
          <p:cNvSpPr>
            <a:spLocks noGrp="1"/>
          </p:cNvSpPr>
          <p:nvPr>
            <p:ph type="body" sz="quarter" idx="13"/>
          </p:nvPr>
        </p:nvSpPr>
        <p:spPr>
          <a:xfrm>
            <a:off x="401186" y="1302182"/>
            <a:ext cx="5966102" cy="4643737"/>
          </a:xfrm>
        </p:spPr>
        <p:txBody>
          <a:bodyPr>
            <a:normAutofit fontScale="92500" lnSpcReduction="10000"/>
          </a:bodyPr>
          <a:lstStyle/>
          <a:p>
            <a:pPr lvl="1">
              <a:lnSpc>
                <a:spcPct val="107000"/>
              </a:lnSpc>
              <a:spcAft>
                <a:spcPts val="800"/>
              </a:spcAft>
            </a:pPr>
            <a:r>
              <a:rPr lang="en-GB" dirty="0">
                <a:solidFill>
                  <a:srgbClr val="015697"/>
                </a:solidFill>
              </a:rPr>
              <a:t>Access to monthly </a:t>
            </a:r>
            <a:r>
              <a:rPr lang="en-GB" b="1" dirty="0">
                <a:solidFill>
                  <a:srgbClr val="015697"/>
                </a:solidFill>
              </a:rPr>
              <a:t>scientific and technical webinars</a:t>
            </a:r>
            <a:r>
              <a:rPr lang="en-GB" dirty="0">
                <a:solidFill>
                  <a:srgbClr val="015697"/>
                </a:solidFill>
              </a:rPr>
              <a:t>, showcasing research and applications enabled by laser-based technologies are presented</a:t>
            </a:r>
          </a:p>
          <a:p>
            <a:pPr marL="457200" lvl="1" indent="0">
              <a:lnSpc>
                <a:spcPct val="107000"/>
              </a:lnSpc>
              <a:spcAft>
                <a:spcPts val="800"/>
              </a:spcAft>
              <a:buNone/>
            </a:pPr>
            <a:endParaRPr lang="en-GB" sz="900" dirty="0">
              <a:solidFill>
                <a:srgbClr val="015697"/>
              </a:solidFill>
            </a:endParaRPr>
          </a:p>
          <a:p>
            <a:pPr lvl="1">
              <a:lnSpc>
                <a:spcPct val="107000"/>
              </a:lnSpc>
              <a:spcAft>
                <a:spcPts val="600"/>
              </a:spcAft>
            </a:pPr>
            <a:r>
              <a:rPr lang="en-GB" dirty="0">
                <a:solidFill>
                  <a:srgbClr val="015697"/>
                </a:solidFill>
              </a:rPr>
              <a:t>Organisation of </a:t>
            </a:r>
            <a:r>
              <a:rPr lang="en-GB" b="1" dirty="0">
                <a:solidFill>
                  <a:srgbClr val="015697"/>
                </a:solidFill>
              </a:rPr>
              <a:t>Lasers4EU webinars </a:t>
            </a:r>
            <a:r>
              <a:rPr lang="en-GB" dirty="0">
                <a:solidFill>
                  <a:srgbClr val="015697"/>
                </a:solidFill>
              </a:rPr>
              <a:t>dedicated to topics as:</a:t>
            </a:r>
          </a:p>
          <a:p>
            <a:pPr lvl="2">
              <a:lnSpc>
                <a:spcPct val="107000"/>
              </a:lnSpc>
              <a:spcBef>
                <a:spcPts val="0"/>
              </a:spcBef>
              <a:spcAft>
                <a:spcPts val="600"/>
              </a:spcAft>
            </a:pPr>
            <a:r>
              <a:rPr lang="en-GB" dirty="0">
                <a:solidFill>
                  <a:srgbClr val="015697"/>
                </a:solidFill>
              </a:rPr>
              <a:t>Diversity and inclusion</a:t>
            </a:r>
          </a:p>
          <a:p>
            <a:pPr lvl="2">
              <a:lnSpc>
                <a:spcPct val="107000"/>
              </a:lnSpc>
              <a:spcBef>
                <a:spcPts val="0"/>
              </a:spcBef>
              <a:spcAft>
                <a:spcPts val="600"/>
              </a:spcAft>
            </a:pPr>
            <a:r>
              <a:rPr lang="en-GB" dirty="0">
                <a:solidFill>
                  <a:srgbClr val="015697"/>
                </a:solidFill>
              </a:rPr>
              <a:t>Intellectual Property rights</a:t>
            </a:r>
          </a:p>
          <a:p>
            <a:pPr lvl="2">
              <a:lnSpc>
                <a:spcPct val="107000"/>
              </a:lnSpc>
              <a:spcBef>
                <a:spcPts val="0"/>
              </a:spcBef>
              <a:spcAft>
                <a:spcPts val="600"/>
              </a:spcAft>
            </a:pPr>
            <a:r>
              <a:rPr lang="en-GB" dirty="0">
                <a:solidFill>
                  <a:srgbClr val="015697"/>
                </a:solidFill>
              </a:rPr>
              <a:t>Open Science</a:t>
            </a:r>
          </a:p>
          <a:p>
            <a:pPr lvl="2">
              <a:lnSpc>
                <a:spcPct val="107000"/>
              </a:lnSpc>
              <a:spcBef>
                <a:spcPts val="0"/>
              </a:spcBef>
              <a:spcAft>
                <a:spcPts val="600"/>
              </a:spcAft>
            </a:pPr>
            <a:r>
              <a:rPr lang="en-GB" dirty="0">
                <a:solidFill>
                  <a:srgbClr val="015697"/>
                </a:solidFill>
              </a:rPr>
              <a:t>Data management</a:t>
            </a:r>
          </a:p>
          <a:p>
            <a:pPr lvl="2">
              <a:lnSpc>
                <a:spcPct val="107000"/>
              </a:lnSpc>
              <a:spcBef>
                <a:spcPts val="0"/>
              </a:spcBef>
              <a:spcAft>
                <a:spcPts val="600"/>
              </a:spcAft>
            </a:pPr>
            <a:r>
              <a:rPr lang="en-GB" dirty="0">
                <a:solidFill>
                  <a:srgbClr val="015697"/>
                </a:solidFill>
              </a:rPr>
              <a:t>Patenting and technology transfer</a:t>
            </a:r>
            <a:endParaRPr lang="en-GB" b="1" kern="100" dirty="0">
              <a:solidFill>
                <a:srgbClr val="015697"/>
              </a:solidFill>
            </a:endParaRPr>
          </a:p>
          <a:p>
            <a:pPr lvl="1">
              <a:lnSpc>
                <a:spcPct val="107000"/>
              </a:lnSpc>
              <a:spcAft>
                <a:spcPts val="800"/>
              </a:spcAft>
            </a:pPr>
            <a:endParaRPr lang="en-GB" b="1" kern="100" dirty="0">
              <a:solidFill>
                <a:srgbClr val="015697"/>
              </a:solidFill>
            </a:endParaRPr>
          </a:p>
          <a:p>
            <a:pPr lvl="1">
              <a:lnSpc>
                <a:spcPct val="107000"/>
              </a:lnSpc>
              <a:spcAft>
                <a:spcPts val="800"/>
              </a:spcAft>
            </a:pPr>
            <a:endParaRPr lang="en-GB" b="1" kern="100" dirty="0">
              <a:solidFill>
                <a:srgbClr val="015697"/>
              </a:solidFill>
            </a:endParaRPr>
          </a:p>
          <a:p>
            <a:pPr lvl="1">
              <a:lnSpc>
                <a:spcPct val="107000"/>
              </a:lnSpc>
              <a:spcAft>
                <a:spcPts val="800"/>
              </a:spcAft>
            </a:pPr>
            <a:endParaRPr lang="en-GB" sz="1800" b="1" kern="100" dirty="0">
              <a:solidFill>
                <a:srgbClr val="015697"/>
              </a:solidFill>
              <a:ea typeface="Calibri" panose="020F0502020204030204" pitchFamily="34" charset="0"/>
              <a:cs typeface="Arial" panose="020B0604020202020204" pitchFamily="34" charset="0"/>
            </a:endParaRPr>
          </a:p>
          <a:p>
            <a:pPr>
              <a:lnSpc>
                <a:spcPct val="107000"/>
              </a:lnSpc>
              <a:spcAft>
                <a:spcPts val="800"/>
              </a:spcAft>
            </a:pPr>
            <a:endParaRPr lang="en-GB" sz="1800" b="1" dirty="0">
              <a:solidFill>
                <a:srgbClr val="015697"/>
              </a:solidFill>
            </a:endParaRPr>
          </a:p>
          <a:p>
            <a:pPr>
              <a:lnSpc>
                <a:spcPct val="107000"/>
              </a:lnSpc>
              <a:spcAft>
                <a:spcPts val="800"/>
              </a:spcAft>
            </a:pPr>
            <a:endParaRPr lang="en-GB" sz="1800" b="1" dirty="0">
              <a:solidFill>
                <a:srgbClr val="015697"/>
              </a:solidFill>
            </a:endParaRPr>
          </a:p>
          <a:p>
            <a:pPr>
              <a:lnSpc>
                <a:spcPct val="107000"/>
              </a:lnSpc>
              <a:spcAft>
                <a:spcPts val="800"/>
              </a:spcAft>
            </a:pPr>
            <a:endParaRPr lang="en-GB" sz="1800" kern="100" dirty="0">
              <a:solidFill>
                <a:srgbClr val="015697"/>
              </a:solidFill>
              <a:ea typeface="Calibri" panose="020F0502020204030204" pitchFamily="34" charset="0"/>
              <a:cs typeface="Arial" panose="020B0604020202020204" pitchFamily="34" charset="0"/>
            </a:endParaRPr>
          </a:p>
          <a:p>
            <a:endParaRPr lang="de-DE" dirty="0">
              <a:solidFill>
                <a:srgbClr val="015697"/>
              </a:solidFill>
            </a:endParaRPr>
          </a:p>
        </p:txBody>
      </p:sp>
      <p:pic>
        <p:nvPicPr>
          <p:cNvPr id="9" name="Picture 8">
            <a:extLst>
              <a:ext uri="{FF2B5EF4-FFF2-40B4-BE49-F238E27FC236}">
                <a16:creationId xmlns:a16="http://schemas.microsoft.com/office/drawing/2014/main" id="{E3D66F95-DEB2-4B0B-8109-02EFB4ED8C1A}"/>
              </a:ext>
            </a:extLst>
          </p:cNvPr>
          <p:cNvPicPr>
            <a:picLocks noChangeAspect="1"/>
          </p:cNvPicPr>
          <p:nvPr/>
        </p:nvPicPr>
        <p:blipFill>
          <a:blip r:embed="rId3"/>
          <a:stretch>
            <a:fillRect/>
          </a:stretch>
        </p:blipFill>
        <p:spPr>
          <a:xfrm>
            <a:off x="6196197" y="1108851"/>
            <a:ext cx="3787586" cy="3302371"/>
          </a:xfrm>
          <a:prstGeom prst="rect">
            <a:avLst/>
          </a:prstGeom>
        </p:spPr>
      </p:pic>
    </p:spTree>
    <p:extLst>
      <p:ext uri="{BB962C8B-B14F-4D97-AF65-F5344CB8AC3E}">
        <p14:creationId xmlns:p14="http://schemas.microsoft.com/office/powerpoint/2010/main" val="4181396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1D9727-258B-41D5-9C44-E6269A173110}"/>
              </a:ext>
            </a:extLst>
          </p:cNvPr>
          <p:cNvSpPr>
            <a:spLocks noGrp="1"/>
          </p:cNvSpPr>
          <p:nvPr>
            <p:ph type="title"/>
          </p:nvPr>
        </p:nvSpPr>
        <p:spPr/>
        <p:txBody>
          <a:bodyPr/>
          <a:lstStyle/>
          <a:p>
            <a:r>
              <a:rPr lang="en-GB" sz="3200" dirty="0"/>
              <a:t>Services to the scientific community (2/2)</a:t>
            </a:r>
            <a:endParaRPr lang="de-DE" sz="3200" dirty="0"/>
          </a:p>
        </p:txBody>
      </p:sp>
      <p:sp>
        <p:nvSpPr>
          <p:cNvPr id="7" name="Content Placeholder 6">
            <a:extLst>
              <a:ext uri="{FF2B5EF4-FFF2-40B4-BE49-F238E27FC236}">
                <a16:creationId xmlns:a16="http://schemas.microsoft.com/office/drawing/2014/main" id="{63A7A36C-7327-4A05-9FD6-F864508D151A}"/>
              </a:ext>
            </a:extLst>
          </p:cNvPr>
          <p:cNvSpPr>
            <a:spLocks noGrp="1"/>
          </p:cNvSpPr>
          <p:nvPr>
            <p:ph idx="1"/>
          </p:nvPr>
        </p:nvSpPr>
        <p:spPr/>
        <p:txBody>
          <a:bodyPr/>
          <a:lstStyle/>
          <a:p>
            <a:r>
              <a:rPr lang="en-GB" sz="2600" dirty="0">
                <a:solidFill>
                  <a:srgbClr val="015697"/>
                </a:solidFill>
              </a:rPr>
              <a:t>Newsletter </a:t>
            </a:r>
            <a:r>
              <a:rPr lang="en-GB" sz="2600" dirty="0" err="1">
                <a:solidFill>
                  <a:srgbClr val="015697"/>
                </a:solidFill>
              </a:rPr>
              <a:t>Laserlab</a:t>
            </a:r>
            <a:r>
              <a:rPr lang="en-GB" sz="2600" dirty="0">
                <a:solidFill>
                  <a:srgbClr val="015697"/>
                </a:solidFill>
              </a:rPr>
              <a:t> Forum every 8 months focusing on</a:t>
            </a:r>
          </a:p>
          <a:p>
            <a:pPr lvl="3"/>
            <a:r>
              <a:rPr lang="en-GB" dirty="0">
                <a:solidFill>
                  <a:srgbClr val="015697"/>
                </a:solidFill>
              </a:rPr>
              <a:t>access opportunities</a:t>
            </a:r>
          </a:p>
          <a:p>
            <a:pPr lvl="3"/>
            <a:r>
              <a:rPr lang="en-GB" dirty="0">
                <a:solidFill>
                  <a:srgbClr val="015697"/>
                </a:solidFill>
              </a:rPr>
              <a:t>user projects</a:t>
            </a:r>
          </a:p>
          <a:p>
            <a:pPr lvl="3"/>
            <a:r>
              <a:rPr lang="en-GB" dirty="0">
                <a:solidFill>
                  <a:srgbClr val="015697"/>
                </a:solidFill>
              </a:rPr>
              <a:t>recent research highlights  </a:t>
            </a:r>
          </a:p>
          <a:p>
            <a:pPr lvl="3"/>
            <a:r>
              <a:rPr lang="en-GB" dirty="0">
                <a:solidFill>
                  <a:srgbClr val="015697"/>
                </a:solidFill>
              </a:rPr>
              <a:t>new services available for users</a:t>
            </a:r>
          </a:p>
          <a:p>
            <a:pPr marL="1371600" lvl="3" indent="0">
              <a:buNone/>
            </a:pPr>
            <a:endParaRPr lang="en-GB" dirty="0">
              <a:solidFill>
                <a:srgbClr val="015697"/>
              </a:solidFill>
            </a:endParaRPr>
          </a:p>
          <a:p>
            <a:pPr marL="1371600" lvl="3" indent="0">
              <a:buNone/>
            </a:pPr>
            <a:endParaRPr lang="en-GB" dirty="0">
              <a:solidFill>
                <a:srgbClr val="015697"/>
              </a:solidFill>
            </a:endParaRPr>
          </a:p>
          <a:p>
            <a:r>
              <a:rPr lang="en-GB" sz="2600" dirty="0">
                <a:solidFill>
                  <a:srgbClr val="015697"/>
                </a:solidFill>
              </a:rPr>
              <a:t>Publications database &amp; knowledge management</a:t>
            </a:r>
          </a:p>
          <a:p>
            <a:pPr lvl="3"/>
            <a:r>
              <a:rPr lang="en-GB" dirty="0">
                <a:solidFill>
                  <a:srgbClr val="015697"/>
                </a:solidFill>
              </a:rPr>
              <a:t>Publications resulting from access projects and</a:t>
            </a:r>
          </a:p>
          <a:p>
            <a:pPr marL="1371600" lvl="3" indent="0">
              <a:buNone/>
            </a:pPr>
            <a:r>
              <a:rPr lang="en-GB" dirty="0">
                <a:solidFill>
                  <a:srgbClr val="015697"/>
                </a:solidFill>
              </a:rPr>
              <a:t>    cross-facility services will be listed on </a:t>
            </a:r>
            <a:r>
              <a:rPr lang="de-DE" dirty="0">
                <a:solidFill>
                  <a:srgbClr val="015697"/>
                </a:solidFill>
                <a:hlinkClick r:id="rId2">
                  <a:extLst>
                    <a:ext uri="{A12FA001-AC4F-418D-AE19-62706E023703}">
                      <ahyp:hlinkClr xmlns:ahyp="http://schemas.microsoft.com/office/drawing/2018/hyperlinkcolor" val="tx"/>
                    </a:ext>
                  </a:extLst>
                </a:hlinkClick>
              </a:rPr>
              <a:t>Lasers4EU |</a:t>
            </a:r>
            <a:endParaRPr lang="de-DE" dirty="0">
              <a:solidFill>
                <a:srgbClr val="015697"/>
              </a:solidFill>
            </a:endParaRPr>
          </a:p>
          <a:p>
            <a:pPr lvl="3">
              <a:lnSpc>
                <a:spcPct val="120000"/>
              </a:lnSpc>
            </a:pPr>
            <a:r>
              <a:rPr lang="en-GB" dirty="0">
                <a:solidFill>
                  <a:srgbClr val="015697"/>
                </a:solidFill>
              </a:rPr>
              <a:t>Open access to peer-reviewed publications and datasets</a:t>
            </a:r>
          </a:p>
          <a:p>
            <a:pPr marL="0" indent="0">
              <a:buNone/>
            </a:pPr>
            <a:endParaRPr lang="en-GB" dirty="0">
              <a:solidFill>
                <a:srgbClr val="015697"/>
              </a:solidFill>
            </a:endParaRPr>
          </a:p>
          <a:p>
            <a:pPr marL="1371600" lvl="3" indent="0">
              <a:buNone/>
            </a:pPr>
            <a:endParaRPr lang="en-GB" dirty="0">
              <a:solidFill>
                <a:srgbClr val="015697"/>
              </a:solidFill>
            </a:endParaRPr>
          </a:p>
          <a:p>
            <a:pPr lvl="3"/>
            <a:endParaRPr lang="en-GB" dirty="0">
              <a:solidFill>
                <a:srgbClr val="015697"/>
              </a:solidFill>
            </a:endParaRPr>
          </a:p>
        </p:txBody>
      </p:sp>
      <p:sp>
        <p:nvSpPr>
          <p:cNvPr id="3" name="Slide Number Placeholder 2">
            <a:extLst>
              <a:ext uri="{FF2B5EF4-FFF2-40B4-BE49-F238E27FC236}">
                <a16:creationId xmlns:a16="http://schemas.microsoft.com/office/drawing/2014/main" id="{9028F339-8940-4E7C-A3FA-2236CEEE563E}"/>
              </a:ext>
            </a:extLst>
          </p:cNvPr>
          <p:cNvSpPr>
            <a:spLocks noGrp="1"/>
          </p:cNvSpPr>
          <p:nvPr>
            <p:ph type="sldNum" sz="quarter" idx="12"/>
          </p:nvPr>
        </p:nvSpPr>
        <p:spPr/>
        <p:txBody>
          <a:bodyPr/>
          <a:lstStyle/>
          <a:p>
            <a:fld id="{B7B9D68D-A9E2-4D20-A28B-EE5DB10D54AA}" type="slidenum">
              <a:rPr lang="de-DE" smtClean="0"/>
              <a:pPr/>
              <a:t>11</a:t>
            </a:fld>
            <a:endParaRPr lang="de-DE" dirty="0"/>
          </a:p>
        </p:txBody>
      </p:sp>
      <p:pic>
        <p:nvPicPr>
          <p:cNvPr id="12" name="Grafik 5">
            <a:extLst>
              <a:ext uri="{FF2B5EF4-FFF2-40B4-BE49-F238E27FC236}">
                <a16:creationId xmlns:a16="http://schemas.microsoft.com/office/drawing/2014/main" id="{7E124E2F-6353-474B-B8C9-270C09DFF970}"/>
              </a:ext>
            </a:extLst>
          </p:cNvPr>
          <p:cNvPicPr>
            <a:picLocks noChangeAspect="1"/>
          </p:cNvPicPr>
          <p:nvPr/>
        </p:nvPicPr>
        <p:blipFill>
          <a:blip r:embed="rId3"/>
          <a:stretch>
            <a:fillRect/>
          </a:stretch>
        </p:blipFill>
        <p:spPr>
          <a:xfrm>
            <a:off x="9403165" y="1371600"/>
            <a:ext cx="1761943" cy="2490040"/>
          </a:xfrm>
          <a:prstGeom prst="rect">
            <a:avLst/>
          </a:prstGeom>
        </p:spPr>
      </p:pic>
      <p:pic>
        <p:nvPicPr>
          <p:cNvPr id="14" name="Picture 13">
            <a:extLst>
              <a:ext uri="{FF2B5EF4-FFF2-40B4-BE49-F238E27FC236}">
                <a16:creationId xmlns:a16="http://schemas.microsoft.com/office/drawing/2014/main" id="{9E07B533-5EE8-409A-A7D5-0C5D8C5D6B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6347" y="2273359"/>
            <a:ext cx="1867161" cy="2638793"/>
          </a:xfrm>
          <a:prstGeom prst="rect">
            <a:avLst/>
          </a:prstGeom>
        </p:spPr>
      </p:pic>
      <p:pic>
        <p:nvPicPr>
          <p:cNvPr id="4" name="Picture 3">
            <a:extLst>
              <a:ext uri="{FF2B5EF4-FFF2-40B4-BE49-F238E27FC236}">
                <a16:creationId xmlns:a16="http://schemas.microsoft.com/office/drawing/2014/main" id="{3FEE2792-72C6-48D6-922B-CEE54900EBCD}"/>
              </a:ext>
            </a:extLst>
          </p:cNvPr>
          <p:cNvPicPr>
            <a:picLocks noChangeAspect="1"/>
          </p:cNvPicPr>
          <p:nvPr/>
        </p:nvPicPr>
        <p:blipFill>
          <a:blip r:embed="rId5"/>
          <a:stretch>
            <a:fillRect/>
          </a:stretch>
        </p:blipFill>
        <p:spPr>
          <a:xfrm>
            <a:off x="10023219" y="3429000"/>
            <a:ext cx="1868461" cy="2638792"/>
          </a:xfrm>
          <a:prstGeom prst="rect">
            <a:avLst/>
          </a:prstGeom>
        </p:spPr>
      </p:pic>
    </p:spTree>
    <p:extLst>
      <p:ext uri="{BB962C8B-B14F-4D97-AF65-F5344CB8AC3E}">
        <p14:creationId xmlns:p14="http://schemas.microsoft.com/office/powerpoint/2010/main" val="2729880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312122-1DE3-4EAD-9D69-00AF76C9E7CA}"/>
              </a:ext>
            </a:extLst>
          </p:cNvPr>
          <p:cNvSpPr>
            <a:spLocks noGrp="1"/>
          </p:cNvSpPr>
          <p:nvPr>
            <p:ph type="title"/>
          </p:nvPr>
        </p:nvSpPr>
        <p:spPr>
          <a:xfrm>
            <a:off x="2135874" y="342376"/>
            <a:ext cx="9217924" cy="446916"/>
          </a:xfrm>
        </p:spPr>
        <p:txBody>
          <a:bodyPr>
            <a:normAutofit fontScale="90000"/>
          </a:bodyPr>
          <a:lstStyle/>
          <a:p>
            <a:r>
              <a:rPr lang="en-GB" dirty="0"/>
              <a:t>Networking &amp; Outreach</a:t>
            </a:r>
          </a:p>
        </p:txBody>
      </p:sp>
      <p:sp>
        <p:nvSpPr>
          <p:cNvPr id="7" name="Subtitle 6">
            <a:extLst>
              <a:ext uri="{FF2B5EF4-FFF2-40B4-BE49-F238E27FC236}">
                <a16:creationId xmlns:a16="http://schemas.microsoft.com/office/drawing/2014/main" id="{D2F22B22-3B3B-42CD-B469-A0140588B28A}"/>
              </a:ext>
            </a:extLst>
          </p:cNvPr>
          <p:cNvSpPr>
            <a:spLocks noGrp="1"/>
          </p:cNvSpPr>
          <p:nvPr>
            <p:ph idx="1"/>
          </p:nvPr>
        </p:nvSpPr>
        <p:spPr>
          <a:xfrm>
            <a:off x="2497818" y="1269307"/>
            <a:ext cx="9049473" cy="4719774"/>
          </a:xfrm>
        </p:spPr>
        <p:txBody>
          <a:bodyPr>
            <a:normAutofit/>
          </a:bodyPr>
          <a:lstStyle/>
          <a:p>
            <a:pPr>
              <a:lnSpc>
                <a:spcPct val="107000"/>
              </a:lnSpc>
              <a:spcAft>
                <a:spcPts val="800"/>
              </a:spcAft>
            </a:pPr>
            <a:r>
              <a:rPr lang="en-GB" sz="1800" b="1" dirty="0">
                <a:solidFill>
                  <a:srgbClr val="015697"/>
                </a:solidFill>
              </a:rPr>
              <a:t>Networking</a:t>
            </a:r>
          </a:p>
          <a:p>
            <a:pPr lvl="1">
              <a:lnSpc>
                <a:spcPct val="107000"/>
              </a:lnSpc>
              <a:spcBef>
                <a:spcPts val="600"/>
              </a:spcBef>
            </a:pPr>
            <a:r>
              <a:rPr lang="en-GB" sz="1400" b="1" dirty="0">
                <a:solidFill>
                  <a:srgbClr val="015697"/>
                </a:solidFill>
              </a:rPr>
              <a:t>Network of points of contact </a:t>
            </a:r>
            <a:r>
              <a:rPr lang="en-GB" sz="1400" dirty="0">
                <a:solidFill>
                  <a:srgbClr val="015697"/>
                </a:solidFill>
              </a:rPr>
              <a:t>in under-represented countries</a:t>
            </a:r>
          </a:p>
          <a:p>
            <a:pPr marL="719138" lvl="1" indent="-93663">
              <a:lnSpc>
                <a:spcPct val="107000"/>
              </a:lnSpc>
              <a:spcBef>
                <a:spcPts val="600"/>
              </a:spcBef>
              <a:buNone/>
            </a:pPr>
            <a:r>
              <a:rPr lang="en-GB" sz="1400" dirty="0">
                <a:solidFill>
                  <a:srgbClr val="015697"/>
                </a:solidFill>
              </a:rPr>
              <a:t> to increase the visibility of  the </a:t>
            </a:r>
            <a:r>
              <a:rPr lang="en-GB" sz="1400" dirty="0" err="1">
                <a:solidFill>
                  <a:srgbClr val="015697"/>
                </a:solidFill>
              </a:rPr>
              <a:t>Laserlab</a:t>
            </a:r>
            <a:r>
              <a:rPr lang="en-GB" sz="1400" dirty="0">
                <a:solidFill>
                  <a:srgbClr val="015697"/>
                </a:solidFill>
              </a:rPr>
              <a:t>-Europe Network</a:t>
            </a:r>
          </a:p>
          <a:p>
            <a:pPr lvl="1">
              <a:lnSpc>
                <a:spcPct val="107000"/>
              </a:lnSpc>
              <a:spcAft>
                <a:spcPts val="800"/>
              </a:spcAft>
            </a:pPr>
            <a:r>
              <a:rPr lang="en-GB" sz="1400" b="1" dirty="0">
                <a:solidFill>
                  <a:srgbClr val="015697"/>
                </a:solidFill>
              </a:rPr>
              <a:t>Online inventory platform </a:t>
            </a:r>
            <a:r>
              <a:rPr lang="en-GB" sz="1400" dirty="0">
                <a:solidFill>
                  <a:srgbClr val="015697"/>
                </a:solidFill>
              </a:rPr>
              <a:t>to support the donation and reuse of second-hand scientific equipment.</a:t>
            </a:r>
          </a:p>
          <a:p>
            <a:pPr marL="457200" lvl="1" indent="0">
              <a:lnSpc>
                <a:spcPct val="107000"/>
              </a:lnSpc>
              <a:spcAft>
                <a:spcPts val="800"/>
              </a:spcAft>
              <a:buNone/>
            </a:pPr>
            <a:endParaRPr lang="en-GB" sz="1400" b="1" dirty="0">
              <a:solidFill>
                <a:srgbClr val="015697"/>
              </a:solidFill>
            </a:endParaRPr>
          </a:p>
          <a:p>
            <a:pPr>
              <a:lnSpc>
                <a:spcPct val="107000"/>
              </a:lnSpc>
              <a:spcAft>
                <a:spcPts val="800"/>
              </a:spcAft>
            </a:pPr>
            <a:r>
              <a:rPr lang="en-GB" sz="1800" b="1" dirty="0">
                <a:solidFill>
                  <a:srgbClr val="015697"/>
                </a:solidFill>
              </a:rPr>
              <a:t>Outreach</a:t>
            </a:r>
          </a:p>
          <a:p>
            <a:pPr lvl="1">
              <a:lnSpc>
                <a:spcPct val="107000"/>
              </a:lnSpc>
              <a:spcAft>
                <a:spcPts val="800"/>
              </a:spcAft>
            </a:pPr>
            <a:r>
              <a:rPr lang="en-GB" sz="1400" b="1" dirty="0">
                <a:solidFill>
                  <a:srgbClr val="015697"/>
                </a:solidFill>
              </a:rPr>
              <a:t>Lasers4EU User Awards </a:t>
            </a:r>
            <a:r>
              <a:rPr lang="en-GB" sz="1400" dirty="0">
                <a:solidFill>
                  <a:srgbClr val="015697"/>
                </a:solidFill>
              </a:rPr>
              <a:t>for curiosity-driven and for industrial projects (acknowledgment for the quality and impact of the user projects).</a:t>
            </a:r>
          </a:p>
          <a:p>
            <a:pPr lvl="1">
              <a:lnSpc>
                <a:spcPct val="107000"/>
              </a:lnSpc>
              <a:spcAft>
                <a:spcPts val="800"/>
              </a:spcAft>
            </a:pPr>
            <a:r>
              <a:rPr lang="en-GB" sz="1400" b="1" dirty="0">
                <a:solidFill>
                  <a:srgbClr val="015697"/>
                </a:solidFill>
              </a:rPr>
              <a:t>User Meetings </a:t>
            </a:r>
            <a:r>
              <a:rPr lang="en-GB" sz="1400" dirty="0">
                <a:solidFill>
                  <a:srgbClr val="015697"/>
                </a:solidFill>
              </a:rPr>
              <a:t>fostering collaboration and knowledge exchange among current and prospective users, as well as access providers, across disciplines.</a:t>
            </a:r>
          </a:p>
          <a:p>
            <a:pPr lvl="1">
              <a:lnSpc>
                <a:spcPct val="107000"/>
              </a:lnSpc>
              <a:spcAft>
                <a:spcPts val="800"/>
              </a:spcAft>
            </a:pPr>
            <a:r>
              <a:rPr lang="en-GB" sz="1400" b="1" dirty="0">
                <a:solidFill>
                  <a:srgbClr val="015697"/>
                </a:solidFill>
              </a:rPr>
              <a:t>Lasers4EU Conference </a:t>
            </a:r>
            <a:r>
              <a:rPr lang="en-GB" sz="1400" dirty="0">
                <a:solidFill>
                  <a:srgbClr val="015697"/>
                </a:solidFill>
              </a:rPr>
              <a:t>to present results and success stories from the community.</a:t>
            </a:r>
            <a:endParaRPr lang="en-GB" sz="1800" dirty="0">
              <a:solidFill>
                <a:srgbClr val="015697"/>
              </a:solidFill>
            </a:endParaRPr>
          </a:p>
          <a:p>
            <a:pPr>
              <a:lnSpc>
                <a:spcPct val="107000"/>
              </a:lnSpc>
              <a:spcAft>
                <a:spcPts val="800"/>
              </a:spcAft>
            </a:pPr>
            <a:endParaRPr lang="en-GB" sz="1800" b="1" dirty="0">
              <a:solidFill>
                <a:srgbClr val="015697"/>
              </a:solidFill>
            </a:endParaRPr>
          </a:p>
          <a:p>
            <a:pPr>
              <a:lnSpc>
                <a:spcPct val="107000"/>
              </a:lnSpc>
              <a:spcAft>
                <a:spcPts val="800"/>
              </a:spcAft>
            </a:pPr>
            <a:endParaRPr lang="en-GB" sz="1800" b="1" dirty="0">
              <a:solidFill>
                <a:srgbClr val="015697"/>
              </a:solidFill>
            </a:endParaRPr>
          </a:p>
          <a:p>
            <a:pPr>
              <a:lnSpc>
                <a:spcPct val="107000"/>
              </a:lnSpc>
              <a:spcAft>
                <a:spcPts val="800"/>
              </a:spcAft>
            </a:pPr>
            <a:endParaRPr lang="en-GB" sz="1800" kern="100" dirty="0">
              <a:solidFill>
                <a:srgbClr val="015697"/>
              </a:solidFill>
              <a:ea typeface="Calibri" panose="020F0502020204030204" pitchFamily="34" charset="0"/>
              <a:cs typeface="Arial" panose="020B0604020202020204" pitchFamily="34" charset="0"/>
            </a:endParaRPr>
          </a:p>
          <a:p>
            <a:endParaRPr lang="de-DE" dirty="0">
              <a:solidFill>
                <a:srgbClr val="015697"/>
              </a:solidFill>
            </a:endParaRPr>
          </a:p>
        </p:txBody>
      </p:sp>
      <p:sp>
        <p:nvSpPr>
          <p:cNvPr id="3" name="Slide Number Placeholder 2">
            <a:extLst>
              <a:ext uri="{FF2B5EF4-FFF2-40B4-BE49-F238E27FC236}">
                <a16:creationId xmlns:a16="http://schemas.microsoft.com/office/drawing/2014/main" id="{47AC8D94-3A13-4ACE-9713-DFB207EFF4E4}"/>
              </a:ext>
            </a:extLst>
          </p:cNvPr>
          <p:cNvSpPr>
            <a:spLocks noGrp="1"/>
          </p:cNvSpPr>
          <p:nvPr>
            <p:ph type="sldNum" sz="quarter" idx="12"/>
          </p:nvPr>
        </p:nvSpPr>
        <p:spPr/>
        <p:txBody>
          <a:bodyPr/>
          <a:lstStyle/>
          <a:p>
            <a:fld id="{570F6720-1405-4D16-AD99-17E6C8C7F65C}" type="slidenum">
              <a:rPr lang="de-DE" smtClean="0"/>
              <a:pPr/>
              <a:t>12</a:t>
            </a:fld>
            <a:endParaRPr lang="de-DE" dirty="0"/>
          </a:p>
        </p:txBody>
      </p:sp>
      <p:pic>
        <p:nvPicPr>
          <p:cNvPr id="4" name="Picture 3">
            <a:extLst>
              <a:ext uri="{FF2B5EF4-FFF2-40B4-BE49-F238E27FC236}">
                <a16:creationId xmlns:a16="http://schemas.microsoft.com/office/drawing/2014/main" id="{3B270A20-462A-481F-ADD5-891506DACF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1005" y="960863"/>
            <a:ext cx="2131517" cy="780352"/>
          </a:xfrm>
          <a:prstGeom prst="rect">
            <a:avLst/>
          </a:prstGeom>
        </p:spPr>
      </p:pic>
      <p:pic>
        <p:nvPicPr>
          <p:cNvPr id="9" name="Picture 4" descr="International Committee for Ultra-High Intensity Lasers (ICUIL)&#10;">
            <a:extLst>
              <a:ext uri="{FF2B5EF4-FFF2-40B4-BE49-F238E27FC236}">
                <a16:creationId xmlns:a16="http://schemas.microsoft.com/office/drawing/2014/main" id="{7B081F6D-CF42-4170-90F1-920C9FB870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8271" y="1831054"/>
            <a:ext cx="2434258" cy="5017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Laserlab-Europe on LinkedIn: #riga #laser #optimalproject #environment ...">
            <a:extLst>
              <a:ext uri="{FF2B5EF4-FFF2-40B4-BE49-F238E27FC236}">
                <a16:creationId xmlns:a16="http://schemas.microsoft.com/office/drawing/2014/main" id="{8A6933FF-BA0D-4649-B753-493AC3A223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9080" y="3795292"/>
            <a:ext cx="2608957" cy="1738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776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4A0D76FC-2569-42A8-BD24-0C9D41943EA1}" type="slidenum">
              <a:rPr lang="de-DE" smtClean="0"/>
              <a:pPr/>
              <a:t>13</a:t>
            </a:fld>
            <a:endParaRPr lang="de-DE" dirty="0"/>
          </a:p>
        </p:txBody>
      </p:sp>
      <p:sp>
        <p:nvSpPr>
          <p:cNvPr id="4" name="Text Placeholder 3"/>
          <p:cNvSpPr>
            <a:spLocks noGrp="1"/>
          </p:cNvSpPr>
          <p:nvPr>
            <p:ph type="body" sz="quarter" idx="12"/>
          </p:nvPr>
        </p:nvSpPr>
        <p:spPr/>
        <p:txBody>
          <a:bodyPr/>
          <a:lstStyle/>
          <a:p>
            <a:endParaRPr lang="de-DE" dirty="0"/>
          </a:p>
        </p:txBody>
      </p:sp>
    </p:spTree>
    <p:extLst>
      <p:ext uri="{BB962C8B-B14F-4D97-AF65-F5344CB8AC3E}">
        <p14:creationId xmlns:p14="http://schemas.microsoft.com/office/powerpoint/2010/main" val="954690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336828" y="262856"/>
            <a:ext cx="3077759" cy="490066"/>
          </a:xfrm>
          <a:prstGeom prst="rect">
            <a:avLst/>
          </a:prstGeom>
          <a:noFill/>
          <a:ln/>
        </p:spPr>
        <p:txBody>
          <a:bodyPr>
            <a:noAutofit/>
          </a:bodyPr>
          <a:lstStyle>
            <a:lvl1pPr algn="ctr" defTabSz="914400" rtl="0" eaLnBrk="1" latinLnBrk="0" hangingPunct="1">
              <a:spcBef>
                <a:spcPct val="0"/>
              </a:spcBef>
              <a:buNone/>
              <a:defRPr sz="2000" b="1" kern="1200">
                <a:solidFill>
                  <a:srgbClr val="000066"/>
                </a:solidFill>
                <a:latin typeface="Arial" panose="020B0604020202020204" pitchFamily="34" charset="0"/>
                <a:ea typeface="+mj-ea"/>
                <a:cs typeface="Arial" panose="020B0604020202020204" pitchFamily="34" charset="0"/>
              </a:defRPr>
            </a:lvl1pPr>
          </a:lstStyle>
          <a:p>
            <a:pPr marL="457200" indent="-457200" algn="l"/>
            <a:r>
              <a:rPr lang="en-GB" sz="3200" dirty="0">
                <a:solidFill>
                  <a:srgbClr val="015697"/>
                </a:solidFill>
              </a:rPr>
              <a:t>Objectives</a:t>
            </a:r>
            <a:endParaRPr lang="en-US" altLang="de-DE" sz="3200" dirty="0">
              <a:solidFill>
                <a:srgbClr val="015697"/>
              </a:solidFill>
              <a:sym typeface="Wingdings" pitchFamily="2" charset="2"/>
            </a:endParaRPr>
          </a:p>
        </p:txBody>
      </p:sp>
      <p:sp>
        <p:nvSpPr>
          <p:cNvPr id="4" name="Espace réservé du contenu 2"/>
          <p:cNvSpPr txBox="1">
            <a:spLocks/>
          </p:cNvSpPr>
          <p:nvPr/>
        </p:nvSpPr>
        <p:spPr>
          <a:xfrm>
            <a:off x="2277905" y="1728943"/>
            <a:ext cx="7885135" cy="409190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rgbClr val="1D599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rgbClr val="1D599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rgbClr val="1D599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rgbClr val="1D599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rgbClr val="1D599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55D7E"/>
              </a:buClr>
            </a:pPr>
            <a:r>
              <a:rPr lang="en-US" b="1" dirty="0"/>
              <a:t>providing coordinated access to high-quality services</a:t>
            </a:r>
            <a:endParaRPr lang="en-US" sz="1600" dirty="0"/>
          </a:p>
          <a:p>
            <a:pPr marL="342000" lvl="1" indent="0">
              <a:buSzPct val="100000"/>
              <a:buNone/>
            </a:pPr>
            <a:r>
              <a:rPr lang="en-US" dirty="0">
                <a:solidFill>
                  <a:srgbClr val="015697"/>
                </a:solidFill>
              </a:rPr>
              <a:t>from primary and secondary laser sources to a wide range of laser-based instruments &amp; techniques</a:t>
            </a:r>
          </a:p>
          <a:p>
            <a:pPr marL="342000" lvl="1" indent="0">
              <a:buSzPct val="100000"/>
              <a:buNone/>
            </a:pPr>
            <a:r>
              <a:rPr lang="en-US" dirty="0">
                <a:solidFill>
                  <a:srgbClr val="015697"/>
                </a:solidFill>
              </a:rPr>
              <a:t>through </a:t>
            </a:r>
            <a:r>
              <a:rPr lang="en-US" b="1" dirty="0">
                <a:solidFill>
                  <a:srgbClr val="015697"/>
                </a:solidFill>
              </a:rPr>
              <a:t>3 different access routes</a:t>
            </a:r>
            <a:r>
              <a:rPr lang="en-US" dirty="0">
                <a:solidFill>
                  <a:srgbClr val="015697"/>
                </a:solidFill>
              </a:rPr>
              <a:t> for laser-based </a:t>
            </a:r>
            <a:r>
              <a:rPr lang="en-US" b="1" dirty="0">
                <a:solidFill>
                  <a:srgbClr val="015697"/>
                </a:solidFill>
              </a:rPr>
              <a:t>curiosity-driven </a:t>
            </a:r>
          </a:p>
          <a:p>
            <a:pPr marL="342000" lvl="1" indent="0">
              <a:buNone/>
            </a:pPr>
            <a:r>
              <a:rPr lang="en-US" b="1" dirty="0">
                <a:solidFill>
                  <a:srgbClr val="015697"/>
                </a:solidFill>
              </a:rPr>
              <a:t>fundamental science </a:t>
            </a:r>
            <a:r>
              <a:rPr lang="en-US" dirty="0">
                <a:solidFill>
                  <a:srgbClr val="015697"/>
                </a:solidFill>
              </a:rPr>
              <a:t>&amp;</a:t>
            </a:r>
            <a:r>
              <a:rPr lang="en-US" b="1" dirty="0">
                <a:solidFill>
                  <a:srgbClr val="015697"/>
                </a:solidFill>
              </a:rPr>
              <a:t> applications</a:t>
            </a:r>
          </a:p>
          <a:p>
            <a:pPr marL="274320" lvl="1" indent="0">
              <a:buNone/>
            </a:pPr>
            <a:endParaRPr lang="en-US" sz="1600" dirty="0">
              <a:solidFill>
                <a:srgbClr val="015697"/>
              </a:solidFill>
            </a:endParaRPr>
          </a:p>
          <a:p>
            <a:r>
              <a:rPr lang="en-US" sz="2100" b="1" dirty="0">
                <a:solidFill>
                  <a:srgbClr val="015697"/>
                </a:solidFill>
              </a:rPr>
              <a:t>increasing the European basis of human resources</a:t>
            </a:r>
            <a:endParaRPr lang="en-US" sz="1600" dirty="0">
              <a:solidFill>
                <a:srgbClr val="015697"/>
              </a:solidFill>
            </a:endParaRPr>
          </a:p>
          <a:p>
            <a:pPr marL="342000" lvl="1" indent="0">
              <a:buNone/>
            </a:pPr>
            <a:r>
              <a:rPr lang="en-US" dirty="0">
                <a:solidFill>
                  <a:srgbClr val="015697"/>
                </a:solidFill>
              </a:rPr>
              <a:t>through user training &amp; professional staff development</a:t>
            </a:r>
          </a:p>
          <a:p>
            <a:pPr marL="274320" lvl="1" indent="0">
              <a:buNone/>
            </a:pPr>
            <a:endParaRPr lang="en-US" sz="1600" dirty="0">
              <a:solidFill>
                <a:srgbClr val="015697"/>
              </a:solidFill>
            </a:endParaRPr>
          </a:p>
          <a:p>
            <a:r>
              <a:rPr lang="en-US" b="1" dirty="0">
                <a:solidFill>
                  <a:srgbClr val="015697"/>
                </a:solidFill>
              </a:rPr>
              <a:t>shaping the European landscape of laser Research Infrastructures </a:t>
            </a:r>
            <a:r>
              <a:rPr lang="en-US" sz="1900" dirty="0">
                <a:solidFill>
                  <a:srgbClr val="015697"/>
                </a:solidFill>
              </a:rPr>
              <a:t>through networking &amp; science diplomacy </a:t>
            </a:r>
          </a:p>
        </p:txBody>
      </p:sp>
      <p:sp>
        <p:nvSpPr>
          <p:cNvPr id="6" name="Slide Number Placeholder 5">
            <a:extLst>
              <a:ext uri="{FF2B5EF4-FFF2-40B4-BE49-F238E27FC236}">
                <a16:creationId xmlns:a16="http://schemas.microsoft.com/office/drawing/2014/main" id="{4BC14692-A43A-43E7-8309-7623FFD3E692}"/>
              </a:ext>
            </a:extLst>
          </p:cNvPr>
          <p:cNvSpPr>
            <a:spLocks noGrp="1"/>
          </p:cNvSpPr>
          <p:nvPr>
            <p:ph type="sldNum" sz="quarter" idx="12"/>
          </p:nvPr>
        </p:nvSpPr>
        <p:spPr/>
        <p:txBody>
          <a:bodyPr/>
          <a:lstStyle/>
          <a:p>
            <a:fld id="{4E7890BF-F280-4011-953D-1CEA2C09C70B}" type="slidenum">
              <a:rPr lang="de-DE" smtClean="0"/>
              <a:pPr/>
              <a:t>2</a:t>
            </a:fld>
            <a:endParaRPr lang="de-DE" dirty="0"/>
          </a:p>
        </p:txBody>
      </p:sp>
      <p:sp>
        <p:nvSpPr>
          <p:cNvPr id="10" name="Rectangle: Rounded Corners 9">
            <a:extLst>
              <a:ext uri="{FF2B5EF4-FFF2-40B4-BE49-F238E27FC236}">
                <a16:creationId xmlns:a16="http://schemas.microsoft.com/office/drawing/2014/main" id="{2CE280C4-99D9-4E2D-989E-132991400FED}"/>
              </a:ext>
            </a:extLst>
          </p:cNvPr>
          <p:cNvSpPr/>
          <p:nvPr/>
        </p:nvSpPr>
        <p:spPr>
          <a:xfrm>
            <a:off x="2161309" y="982199"/>
            <a:ext cx="8687664" cy="59656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2400" b="1" dirty="0" err="1">
                <a:solidFill>
                  <a:srgbClr val="015697"/>
                </a:solidFill>
              </a:rPr>
              <a:t>continue</a:t>
            </a:r>
            <a:r>
              <a:rPr lang="de-DE" sz="2400" b="1" dirty="0">
                <a:solidFill>
                  <a:srgbClr val="015697"/>
                </a:solidFill>
              </a:rPr>
              <a:t>, </a:t>
            </a:r>
            <a:r>
              <a:rPr lang="de-DE" sz="2400" b="1" dirty="0" err="1">
                <a:solidFill>
                  <a:srgbClr val="015697"/>
                </a:solidFill>
              </a:rPr>
              <a:t>enlarge</a:t>
            </a:r>
            <a:r>
              <a:rPr lang="de-DE" sz="2400" b="1" dirty="0">
                <a:solidFill>
                  <a:srgbClr val="015697"/>
                </a:solidFill>
              </a:rPr>
              <a:t> &amp; </a:t>
            </a:r>
            <a:r>
              <a:rPr lang="de-DE" sz="2400" b="1" dirty="0" err="1">
                <a:solidFill>
                  <a:srgbClr val="015697"/>
                </a:solidFill>
              </a:rPr>
              <a:t>improve</a:t>
            </a:r>
            <a:r>
              <a:rPr lang="de-DE" sz="2400" b="1" dirty="0">
                <a:solidFill>
                  <a:srgbClr val="015697"/>
                </a:solidFill>
              </a:rPr>
              <a:t> </a:t>
            </a:r>
            <a:r>
              <a:rPr lang="de-DE" sz="2400" b="1" dirty="0" err="1">
                <a:solidFill>
                  <a:srgbClr val="015697"/>
                </a:solidFill>
              </a:rPr>
              <a:t>services</a:t>
            </a:r>
            <a:r>
              <a:rPr lang="de-DE" sz="2400" b="1" dirty="0">
                <a:solidFill>
                  <a:srgbClr val="015697"/>
                </a:solidFill>
              </a:rPr>
              <a:t> </a:t>
            </a:r>
            <a:r>
              <a:rPr lang="de-DE" sz="2400" b="1" dirty="0" err="1">
                <a:solidFill>
                  <a:srgbClr val="015697"/>
                </a:solidFill>
              </a:rPr>
              <a:t>to</a:t>
            </a:r>
            <a:r>
              <a:rPr lang="de-DE" sz="2400" b="1" dirty="0">
                <a:solidFill>
                  <a:srgbClr val="015697"/>
                </a:solidFill>
              </a:rPr>
              <a:t> </a:t>
            </a:r>
            <a:r>
              <a:rPr lang="de-DE" sz="2400" b="1" dirty="0" err="1">
                <a:solidFill>
                  <a:srgbClr val="015697"/>
                </a:solidFill>
              </a:rPr>
              <a:t>users</a:t>
            </a:r>
            <a:r>
              <a:rPr lang="de-DE" sz="2400" b="1" dirty="0">
                <a:solidFill>
                  <a:srgbClr val="015697"/>
                </a:solidFill>
              </a:rPr>
              <a:t> </a:t>
            </a:r>
            <a:r>
              <a:rPr lang="de-DE" sz="2400" b="1" dirty="0" err="1">
                <a:solidFill>
                  <a:srgbClr val="015697"/>
                </a:solidFill>
              </a:rPr>
              <a:t>by</a:t>
            </a:r>
            <a:r>
              <a:rPr lang="de-DE" sz="2400" b="1" dirty="0">
                <a:solidFill>
                  <a:srgbClr val="015697"/>
                </a:solidFill>
              </a:rPr>
              <a:t> </a:t>
            </a:r>
            <a:endParaRPr lang="en-GB" sz="2400" dirty="0">
              <a:solidFill>
                <a:srgbClr val="015697"/>
              </a:solidFill>
            </a:endParaRPr>
          </a:p>
        </p:txBody>
      </p:sp>
    </p:spTree>
    <p:extLst>
      <p:ext uri="{BB962C8B-B14F-4D97-AF65-F5344CB8AC3E}">
        <p14:creationId xmlns:p14="http://schemas.microsoft.com/office/powerpoint/2010/main" val="275120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31A740-C341-49BA-B9B7-C6A44C953A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6827" y="855722"/>
            <a:ext cx="6302592" cy="5476621"/>
          </a:xfrm>
          <a:prstGeom prst="rect">
            <a:avLst/>
          </a:prstGeom>
        </p:spPr>
      </p:pic>
      <p:sp>
        <p:nvSpPr>
          <p:cNvPr id="462851" name="Rectangle 3"/>
          <p:cNvSpPr>
            <a:spLocks noGrp="1" noChangeArrowheads="1"/>
          </p:cNvSpPr>
          <p:nvPr>
            <p:ph type="title"/>
          </p:nvPr>
        </p:nvSpPr>
        <p:spPr>
          <a:xfrm>
            <a:off x="2176262" y="300743"/>
            <a:ext cx="7336369" cy="490066"/>
          </a:xfrm>
          <a:noFill/>
          <a:ln/>
        </p:spPr>
        <p:txBody>
          <a:bodyPr>
            <a:noAutofit/>
          </a:bodyPr>
          <a:lstStyle/>
          <a:p>
            <a:pPr marL="457200" indent="-457200" algn="l"/>
            <a:r>
              <a:rPr lang="en-GB" sz="3200" dirty="0">
                <a:solidFill>
                  <a:srgbClr val="015697"/>
                </a:solidFill>
              </a:rPr>
              <a:t>Participants: the power of diversity</a:t>
            </a:r>
            <a:endParaRPr lang="en-US" altLang="de-DE" sz="3200" dirty="0">
              <a:solidFill>
                <a:srgbClr val="015697"/>
              </a:solidFill>
              <a:sym typeface="Wingdings" pitchFamily="2" charset="2"/>
            </a:endParaRPr>
          </a:p>
        </p:txBody>
      </p:sp>
      <p:sp>
        <p:nvSpPr>
          <p:cNvPr id="13" name="Inhaltsplatzhalter 2"/>
          <p:cNvSpPr txBox="1">
            <a:spLocks/>
          </p:cNvSpPr>
          <p:nvPr/>
        </p:nvSpPr>
        <p:spPr bwMode="auto">
          <a:xfrm>
            <a:off x="1003196" y="1386755"/>
            <a:ext cx="4805933" cy="471338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2000" kern="1200">
                <a:solidFill>
                  <a:srgbClr val="1D599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rgbClr val="1D599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rgbClr val="1D599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rgbClr val="1D599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rgbClr val="1D599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400" b="1" dirty="0">
              <a:solidFill>
                <a:srgbClr val="000066"/>
              </a:solidFill>
            </a:endParaRPr>
          </a:p>
          <a:p>
            <a:r>
              <a:rPr lang="en-US" sz="2400" b="1" dirty="0"/>
              <a:t>25 Beneficiaries</a:t>
            </a:r>
            <a:r>
              <a:rPr lang="en-US" sz="2400" dirty="0"/>
              <a:t> </a:t>
            </a:r>
            <a:r>
              <a:rPr lang="en-US" sz="2400" b="1" dirty="0"/>
              <a:t>in 15 countries</a:t>
            </a:r>
            <a:endParaRPr lang="en-US" sz="2400" b="1" dirty="0">
              <a:solidFill>
                <a:srgbClr val="000066"/>
              </a:solidFill>
            </a:endParaRPr>
          </a:p>
          <a:p>
            <a:endParaRPr lang="en-US" sz="2400" b="1" dirty="0">
              <a:solidFill>
                <a:srgbClr val="000066"/>
              </a:solidFill>
            </a:endParaRPr>
          </a:p>
          <a:p>
            <a:r>
              <a:rPr lang="en-US" sz="2400" b="1" dirty="0"/>
              <a:t>29 Partners : 27 APIs + ELI ERIC</a:t>
            </a:r>
          </a:p>
          <a:p>
            <a:pPr marL="0" indent="342000">
              <a:buNone/>
            </a:pPr>
            <a:r>
              <a:rPr lang="en-US" sz="2400" b="1" dirty="0"/>
              <a:t>&amp; Laserlab-Europe AISBL </a:t>
            </a:r>
          </a:p>
          <a:p>
            <a:pPr marL="357188" indent="-15875">
              <a:buNone/>
            </a:pPr>
            <a:r>
              <a:rPr lang="en-GB" sz="1800" i="1" dirty="0"/>
              <a:t>All members of ELI ERIC and </a:t>
            </a:r>
            <a:r>
              <a:rPr lang="en-GB" sz="1800" i="1" dirty="0" err="1"/>
              <a:t>Laserlab</a:t>
            </a:r>
            <a:r>
              <a:rPr lang="en-GB" sz="1800" i="1" dirty="0"/>
              <a:t>-Europe AISBL are associated partners</a:t>
            </a:r>
            <a:endParaRPr lang="en-US" sz="1800" b="1" i="1" dirty="0">
              <a:solidFill>
                <a:srgbClr val="000066"/>
              </a:solidFill>
              <a:latin typeface="+mn-lt"/>
            </a:endParaRPr>
          </a:p>
        </p:txBody>
      </p:sp>
      <p:sp>
        <p:nvSpPr>
          <p:cNvPr id="2" name="Slide Number Placeholder 1">
            <a:extLst>
              <a:ext uri="{FF2B5EF4-FFF2-40B4-BE49-F238E27FC236}">
                <a16:creationId xmlns:a16="http://schemas.microsoft.com/office/drawing/2014/main" id="{EAC0C788-C15B-41B2-A30C-AF6D22F121CF}"/>
              </a:ext>
            </a:extLst>
          </p:cNvPr>
          <p:cNvSpPr>
            <a:spLocks noGrp="1"/>
          </p:cNvSpPr>
          <p:nvPr>
            <p:ph type="sldNum" sz="quarter" idx="12"/>
          </p:nvPr>
        </p:nvSpPr>
        <p:spPr/>
        <p:txBody>
          <a:bodyPr/>
          <a:lstStyle/>
          <a:p>
            <a:fld id="{EC5B15BB-6B6E-4ECE-9DE6-799FAF01EBD9}" type="slidenum">
              <a:rPr lang="de-DE" smtClean="0"/>
              <a:pPr/>
              <a:t>3</a:t>
            </a:fld>
            <a:endParaRPr lang="de-DE" dirty="0"/>
          </a:p>
        </p:txBody>
      </p:sp>
    </p:spTree>
    <p:extLst>
      <p:ext uri="{BB962C8B-B14F-4D97-AF65-F5344CB8AC3E}">
        <p14:creationId xmlns:p14="http://schemas.microsoft.com/office/powerpoint/2010/main" val="5692891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1" name="Rectangle 3"/>
          <p:cNvSpPr>
            <a:spLocks noGrp="1" noChangeArrowheads="1"/>
          </p:cNvSpPr>
          <p:nvPr>
            <p:ph type="title"/>
          </p:nvPr>
        </p:nvSpPr>
        <p:spPr>
          <a:xfrm>
            <a:off x="2114027" y="297338"/>
            <a:ext cx="6768752" cy="490066"/>
          </a:xfrm>
          <a:noFill/>
          <a:ln/>
        </p:spPr>
        <p:txBody>
          <a:bodyPr>
            <a:noAutofit/>
          </a:bodyPr>
          <a:lstStyle/>
          <a:p>
            <a:pPr marL="457200" indent="-457200" algn="l"/>
            <a:r>
              <a:rPr lang="en-GB" sz="3200" dirty="0">
                <a:solidFill>
                  <a:srgbClr val="015697"/>
                </a:solidFill>
              </a:rPr>
              <a:t>Transnational Access (TNA) (1/4)</a:t>
            </a:r>
            <a:endParaRPr lang="en-US" altLang="de-DE" sz="3200" dirty="0">
              <a:solidFill>
                <a:srgbClr val="015697"/>
              </a:solidFill>
              <a:sym typeface="Wingdings" pitchFamily="2" charset="2"/>
            </a:endParaRPr>
          </a:p>
        </p:txBody>
      </p:sp>
      <p:sp>
        <p:nvSpPr>
          <p:cNvPr id="13" name="Inhaltsplatzhalter 2"/>
          <p:cNvSpPr txBox="1">
            <a:spLocks/>
          </p:cNvSpPr>
          <p:nvPr/>
        </p:nvSpPr>
        <p:spPr bwMode="auto">
          <a:xfrm>
            <a:off x="715002" y="1388355"/>
            <a:ext cx="11057300" cy="471330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2000" kern="1200">
                <a:solidFill>
                  <a:srgbClr val="1D599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rgbClr val="1D599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rgbClr val="1D599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rgbClr val="1D599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rgbClr val="1D599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r>
              <a:rPr lang="en-GB" sz="2400" b="1" dirty="0">
                <a:solidFill>
                  <a:schemeClr val="tx1"/>
                </a:solidFill>
                <a:latin typeface="+mn-lt"/>
                <a:cs typeface="+mn-cs"/>
                <a:sym typeface="Wingdings" panose="05000000000000000000" pitchFamily="2" charset="2"/>
              </a:rPr>
              <a:t>			</a:t>
            </a:r>
            <a:endParaRPr lang="en-US" sz="2400" b="1" dirty="0">
              <a:solidFill>
                <a:schemeClr val="tx1"/>
              </a:solidFill>
              <a:latin typeface="+mn-lt"/>
              <a:cs typeface="+mn-cs"/>
              <a:sym typeface="Wingdings" panose="05000000000000000000" pitchFamily="2" charset="2"/>
            </a:endParaRPr>
          </a:p>
          <a:p>
            <a:pPr marL="0" indent="0">
              <a:buNone/>
            </a:pPr>
            <a:r>
              <a:rPr lang="en-US" sz="2400" b="1" dirty="0">
                <a:sym typeface="Wingdings" panose="05000000000000000000" pitchFamily="2" charset="2"/>
              </a:rPr>
              <a:t>				 </a:t>
            </a:r>
            <a:r>
              <a:rPr lang="en-US" sz="2400" b="1" dirty="0">
                <a:solidFill>
                  <a:schemeClr val="tx1"/>
                </a:solidFill>
                <a:latin typeface="+mn-lt"/>
                <a:cs typeface="+mn-cs"/>
                <a:sym typeface="Wingdings" panose="05000000000000000000" pitchFamily="2" charset="2"/>
              </a:rPr>
              <a:t>		</a:t>
            </a:r>
            <a:endParaRPr lang="en-US" sz="1800" dirty="0">
              <a:solidFill>
                <a:schemeClr val="tx1"/>
              </a:solidFill>
              <a:latin typeface="+mn-lt"/>
              <a:cs typeface="+mn-cs"/>
            </a:endParaRPr>
          </a:p>
          <a:p>
            <a:pPr marL="0" indent="0">
              <a:buNone/>
            </a:pPr>
            <a:endParaRPr lang="en-US" sz="2400" b="1" dirty="0">
              <a:sym typeface="Wingdings" panose="05000000000000000000" pitchFamily="2" charset="2"/>
            </a:endParaRPr>
          </a:p>
          <a:p>
            <a:pPr marL="0" indent="0">
              <a:buNone/>
            </a:pPr>
            <a:endParaRPr lang="en-US" sz="2400" b="1" dirty="0">
              <a:sym typeface="Wingdings" panose="05000000000000000000" pitchFamily="2" charset="2"/>
            </a:endParaRPr>
          </a:p>
          <a:p>
            <a:pPr marL="0" indent="0">
              <a:buNone/>
            </a:pPr>
            <a:endParaRPr lang="en-US" sz="2400" b="1" dirty="0">
              <a:sym typeface="Wingdings" panose="05000000000000000000" pitchFamily="2" charset="2"/>
            </a:endParaRPr>
          </a:p>
          <a:p>
            <a:endParaRPr lang="en-US" sz="2400" b="1" dirty="0">
              <a:sym typeface="Wingdings" panose="05000000000000000000" pitchFamily="2" charset="2"/>
            </a:endParaRPr>
          </a:p>
          <a:p>
            <a:endParaRPr lang="en-US" sz="2400" b="1" dirty="0">
              <a:sym typeface="Wingdings" panose="05000000000000000000" pitchFamily="2" charset="2"/>
            </a:endParaRPr>
          </a:p>
          <a:p>
            <a:r>
              <a:rPr lang="en-US" sz="2400" b="1" dirty="0">
                <a:sym typeface="Wingdings" panose="05000000000000000000" pitchFamily="2" charset="2"/>
              </a:rPr>
              <a:t>3 Access routes :</a:t>
            </a:r>
            <a:endParaRPr lang="en-US" sz="2400" b="1" dirty="0"/>
          </a:p>
          <a:p>
            <a:endParaRPr lang="en-US" sz="2400" b="1" dirty="0">
              <a:solidFill>
                <a:srgbClr val="000066"/>
              </a:solidFill>
              <a:latin typeface="+mn-lt"/>
            </a:endParaRPr>
          </a:p>
        </p:txBody>
      </p:sp>
      <p:sp>
        <p:nvSpPr>
          <p:cNvPr id="18" name="TextBox 17">
            <a:extLst>
              <a:ext uri="{FF2B5EF4-FFF2-40B4-BE49-F238E27FC236}">
                <a16:creationId xmlns:a16="http://schemas.microsoft.com/office/drawing/2014/main" id="{0F2FF573-49F1-4306-AF61-55FD67B536B8}"/>
              </a:ext>
            </a:extLst>
          </p:cNvPr>
          <p:cNvSpPr txBox="1"/>
          <p:nvPr/>
        </p:nvSpPr>
        <p:spPr>
          <a:xfrm>
            <a:off x="6297897" y="5016156"/>
            <a:ext cx="2113796" cy="923330"/>
          </a:xfrm>
          <a:prstGeom prst="rect">
            <a:avLst/>
          </a:prstGeom>
          <a:noFill/>
        </p:spPr>
        <p:txBody>
          <a:bodyPr wrap="square" rtlCol="0">
            <a:spAutoFit/>
          </a:bodyPr>
          <a:lstStyle/>
          <a:p>
            <a:endParaRPr lang="en-US" b="1" dirty="0">
              <a:solidFill>
                <a:srgbClr val="015697"/>
              </a:solidFill>
            </a:endParaRPr>
          </a:p>
          <a:p>
            <a:r>
              <a:rPr lang="en-US" b="1" dirty="0">
                <a:solidFill>
                  <a:srgbClr val="015697"/>
                </a:solidFill>
              </a:rPr>
              <a:t>for researchers</a:t>
            </a:r>
          </a:p>
          <a:p>
            <a:r>
              <a:rPr lang="en-US" b="1" dirty="0">
                <a:solidFill>
                  <a:srgbClr val="015697"/>
                </a:solidFill>
              </a:rPr>
              <a:t>across the globe</a:t>
            </a:r>
            <a:endParaRPr lang="de-DE" b="1" dirty="0">
              <a:solidFill>
                <a:srgbClr val="015697"/>
              </a:solidFill>
            </a:endParaRPr>
          </a:p>
        </p:txBody>
      </p:sp>
      <p:sp>
        <p:nvSpPr>
          <p:cNvPr id="25" name="Slide Number Placeholder 24">
            <a:extLst>
              <a:ext uri="{FF2B5EF4-FFF2-40B4-BE49-F238E27FC236}">
                <a16:creationId xmlns:a16="http://schemas.microsoft.com/office/drawing/2014/main" id="{E00D02C7-D9D1-4CD1-B661-342D1751C8AB}"/>
              </a:ext>
            </a:extLst>
          </p:cNvPr>
          <p:cNvSpPr>
            <a:spLocks noGrp="1"/>
          </p:cNvSpPr>
          <p:nvPr>
            <p:ph type="sldNum" sz="quarter" idx="12"/>
          </p:nvPr>
        </p:nvSpPr>
        <p:spPr/>
        <p:txBody>
          <a:bodyPr/>
          <a:lstStyle/>
          <a:p>
            <a:fld id="{EC5B15BB-6B6E-4ECE-9DE6-799FAF01EBD9}" type="slidenum">
              <a:rPr lang="de-DE" smtClean="0"/>
              <a:pPr/>
              <a:t>4</a:t>
            </a:fld>
            <a:endParaRPr lang="de-DE" dirty="0"/>
          </a:p>
        </p:txBody>
      </p:sp>
      <p:sp>
        <p:nvSpPr>
          <p:cNvPr id="11" name="TextBox 10">
            <a:extLst>
              <a:ext uri="{FF2B5EF4-FFF2-40B4-BE49-F238E27FC236}">
                <a16:creationId xmlns:a16="http://schemas.microsoft.com/office/drawing/2014/main" id="{8B63FAC7-B6A8-430A-B986-408E6B9D145A}"/>
              </a:ext>
            </a:extLst>
          </p:cNvPr>
          <p:cNvSpPr txBox="1"/>
          <p:nvPr/>
        </p:nvSpPr>
        <p:spPr>
          <a:xfrm>
            <a:off x="782374" y="2018050"/>
            <a:ext cx="2503598" cy="307777"/>
          </a:xfrm>
          <a:prstGeom prst="rect">
            <a:avLst/>
          </a:prstGeom>
          <a:noFill/>
        </p:spPr>
        <p:txBody>
          <a:bodyPr wrap="square" rtlCol="0">
            <a:spAutoFit/>
          </a:bodyPr>
          <a:lstStyle/>
          <a:p>
            <a:r>
              <a:rPr lang="en-GB" sz="1400" dirty="0"/>
              <a:t> </a:t>
            </a:r>
          </a:p>
        </p:txBody>
      </p:sp>
      <p:sp>
        <p:nvSpPr>
          <p:cNvPr id="12" name="Rectangle: Rounded Corners 11">
            <a:extLst>
              <a:ext uri="{FF2B5EF4-FFF2-40B4-BE49-F238E27FC236}">
                <a16:creationId xmlns:a16="http://schemas.microsoft.com/office/drawing/2014/main" id="{08B2B6B4-47CA-4450-AE61-6E2E1703DBE6}"/>
              </a:ext>
            </a:extLst>
          </p:cNvPr>
          <p:cNvSpPr/>
          <p:nvPr/>
        </p:nvSpPr>
        <p:spPr>
          <a:xfrm>
            <a:off x="1025050" y="1588072"/>
            <a:ext cx="2891068" cy="3002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a:p>
          <a:p>
            <a:endParaRPr lang="en-GB" b="1" dirty="0"/>
          </a:p>
          <a:p>
            <a:endParaRPr lang="en-GB" sz="1600" b="1" dirty="0"/>
          </a:p>
          <a:p>
            <a:r>
              <a:rPr lang="en-GB" sz="1600" b="1" dirty="0"/>
              <a:t>Single-instrument</a:t>
            </a:r>
          </a:p>
          <a:p>
            <a:r>
              <a:rPr lang="en-GB" sz="1500" dirty="0"/>
              <a:t>For users interested in transnational access and looking for a suitable laboratory for their access project, from fundamental science to validating a practical application.</a:t>
            </a:r>
          </a:p>
          <a:p>
            <a:pPr algn="ctr"/>
            <a:endParaRPr lang="de-DE" dirty="0"/>
          </a:p>
        </p:txBody>
      </p:sp>
      <p:grpSp>
        <p:nvGrpSpPr>
          <p:cNvPr id="19" name="Graphic 16" descr="Microscope">
            <a:extLst>
              <a:ext uri="{FF2B5EF4-FFF2-40B4-BE49-F238E27FC236}">
                <a16:creationId xmlns:a16="http://schemas.microsoft.com/office/drawing/2014/main" id="{DF3DC3FC-EA8E-467E-A361-CA6847AE3672}"/>
              </a:ext>
            </a:extLst>
          </p:cNvPr>
          <p:cNvGrpSpPr/>
          <p:nvPr/>
        </p:nvGrpSpPr>
        <p:grpSpPr>
          <a:xfrm>
            <a:off x="2032744" y="1708870"/>
            <a:ext cx="579860" cy="606341"/>
            <a:chOff x="2124221" y="2041122"/>
            <a:chExt cx="914400" cy="914400"/>
          </a:xfrm>
        </p:grpSpPr>
        <p:sp>
          <p:nvSpPr>
            <p:cNvPr id="21" name="Freeform: Shape 20">
              <a:extLst>
                <a:ext uri="{FF2B5EF4-FFF2-40B4-BE49-F238E27FC236}">
                  <a16:creationId xmlns:a16="http://schemas.microsoft.com/office/drawing/2014/main" id="{543DEC84-55E4-48B8-B4CE-899EB9C9BE84}"/>
                </a:ext>
              </a:extLst>
            </p:cNvPr>
            <p:cNvSpPr/>
            <p:nvPr/>
          </p:nvSpPr>
          <p:spPr>
            <a:xfrm>
              <a:off x="2375074" y="2606395"/>
              <a:ext cx="190500" cy="114300"/>
            </a:xfrm>
            <a:custGeom>
              <a:avLst/>
              <a:gdLst>
                <a:gd name="connsiteX0" fmla="*/ 23915 w 190500"/>
                <a:gd name="connsiteY0" fmla="*/ 9334 h 114300"/>
                <a:gd name="connsiteX1" fmla="*/ 182318 w 190500"/>
                <a:gd name="connsiteY1" fmla="*/ 74948 h 114300"/>
                <a:gd name="connsiteX2" fmla="*/ 167737 w 190500"/>
                <a:gd name="connsiteY2" fmla="*/ 110149 h 114300"/>
                <a:gd name="connsiteX3" fmla="*/ 9334 w 190500"/>
                <a:gd name="connsiteY3" fmla="*/ 44535 h 114300"/>
              </a:gdLst>
              <a:ahLst/>
              <a:cxnLst>
                <a:cxn ang="0">
                  <a:pos x="connsiteX0" y="connsiteY0"/>
                </a:cxn>
                <a:cxn ang="0">
                  <a:pos x="connsiteX1" y="connsiteY1"/>
                </a:cxn>
                <a:cxn ang="0">
                  <a:pos x="connsiteX2" y="connsiteY2"/>
                </a:cxn>
                <a:cxn ang="0">
                  <a:pos x="connsiteX3" y="connsiteY3"/>
                </a:cxn>
              </a:cxnLst>
              <a:rect l="l" t="t" r="r" b="b"/>
              <a:pathLst>
                <a:path w="190500" h="114300">
                  <a:moveTo>
                    <a:pt x="23915" y="9334"/>
                  </a:moveTo>
                  <a:lnTo>
                    <a:pt x="182318" y="74948"/>
                  </a:lnTo>
                  <a:lnTo>
                    <a:pt x="167737" y="110149"/>
                  </a:lnTo>
                  <a:lnTo>
                    <a:pt x="9334" y="44535"/>
                  </a:lnTo>
                  <a:close/>
                </a:path>
              </a:pathLst>
            </a:custGeom>
            <a:solidFill>
              <a:schemeClr val="bg1"/>
            </a:solidFill>
            <a:ln w="9525" cap="flat">
              <a:noFill/>
              <a:prstDash val="solid"/>
              <a:miter/>
            </a:ln>
          </p:spPr>
          <p:txBody>
            <a:bodyPr rtlCol="0" anchor="ctr"/>
            <a:lstStyle/>
            <a:p>
              <a:endParaRPr lang="de-DE" dirty="0"/>
            </a:p>
          </p:txBody>
        </p:sp>
        <p:sp>
          <p:nvSpPr>
            <p:cNvPr id="22" name="Freeform: Shape 21">
              <a:extLst>
                <a:ext uri="{FF2B5EF4-FFF2-40B4-BE49-F238E27FC236}">
                  <a16:creationId xmlns:a16="http://schemas.microsoft.com/office/drawing/2014/main" id="{BA7C4112-0FAA-4880-B733-F01219F1A974}"/>
                </a:ext>
              </a:extLst>
            </p:cNvPr>
            <p:cNvSpPr/>
            <p:nvPr/>
          </p:nvSpPr>
          <p:spPr>
            <a:xfrm>
              <a:off x="2602852" y="2414978"/>
              <a:ext cx="85725" cy="85725"/>
            </a:xfrm>
            <a:custGeom>
              <a:avLst/>
              <a:gdLst>
                <a:gd name="connsiteX0" fmla="*/ 83344 w 85725"/>
                <a:gd name="connsiteY0" fmla="*/ 45244 h 85725"/>
                <a:gd name="connsiteX1" fmla="*/ 45244 w 85725"/>
                <a:gd name="connsiteY1" fmla="*/ 83344 h 85725"/>
                <a:gd name="connsiteX2" fmla="*/ 7144 w 85725"/>
                <a:gd name="connsiteY2" fmla="*/ 45244 h 85725"/>
                <a:gd name="connsiteX3" fmla="*/ 45244 w 85725"/>
                <a:gd name="connsiteY3" fmla="*/ 7144 h 85725"/>
                <a:gd name="connsiteX4" fmla="*/ 83344 w 85725"/>
                <a:gd name="connsiteY4" fmla="*/ 4524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3344" y="45244"/>
                  </a:moveTo>
                  <a:cubicBezTo>
                    <a:pt x="83344" y="66286"/>
                    <a:pt x="66286" y="83344"/>
                    <a:pt x="45244" y="83344"/>
                  </a:cubicBezTo>
                  <a:cubicBezTo>
                    <a:pt x="24202" y="83344"/>
                    <a:pt x="7144" y="66286"/>
                    <a:pt x="7144" y="45244"/>
                  </a:cubicBezTo>
                  <a:cubicBezTo>
                    <a:pt x="7144" y="24202"/>
                    <a:pt x="24202" y="7144"/>
                    <a:pt x="45244" y="7144"/>
                  </a:cubicBezTo>
                  <a:cubicBezTo>
                    <a:pt x="66286" y="7144"/>
                    <a:pt x="83344" y="24202"/>
                    <a:pt x="83344" y="45244"/>
                  </a:cubicBezTo>
                  <a:close/>
                </a:path>
              </a:pathLst>
            </a:custGeom>
            <a:solidFill>
              <a:srgbClr val="000000"/>
            </a:solidFill>
            <a:ln w="9525" cap="flat">
              <a:noFill/>
              <a:prstDash val="solid"/>
              <a:miter/>
            </a:ln>
          </p:spPr>
          <p:txBody>
            <a:bodyPr rtlCol="0" anchor="ctr"/>
            <a:lstStyle/>
            <a:p>
              <a:endParaRPr lang="de-DE"/>
            </a:p>
          </p:txBody>
        </p:sp>
        <p:sp>
          <p:nvSpPr>
            <p:cNvPr id="23" name="Freeform: Shape 22">
              <a:extLst>
                <a:ext uri="{FF2B5EF4-FFF2-40B4-BE49-F238E27FC236}">
                  <a16:creationId xmlns:a16="http://schemas.microsoft.com/office/drawing/2014/main" id="{8429F276-27C0-4F9B-9470-32506845FA27}"/>
                </a:ext>
              </a:extLst>
            </p:cNvPr>
            <p:cNvSpPr/>
            <p:nvPr/>
          </p:nvSpPr>
          <p:spPr>
            <a:xfrm>
              <a:off x="2602852" y="2414978"/>
              <a:ext cx="85725" cy="85725"/>
            </a:xfrm>
            <a:custGeom>
              <a:avLst/>
              <a:gdLst>
                <a:gd name="connsiteX0" fmla="*/ 83344 w 85725"/>
                <a:gd name="connsiteY0" fmla="*/ 45244 h 85725"/>
                <a:gd name="connsiteX1" fmla="*/ 45244 w 85725"/>
                <a:gd name="connsiteY1" fmla="*/ 83344 h 85725"/>
                <a:gd name="connsiteX2" fmla="*/ 7144 w 85725"/>
                <a:gd name="connsiteY2" fmla="*/ 45244 h 85725"/>
                <a:gd name="connsiteX3" fmla="*/ 45244 w 85725"/>
                <a:gd name="connsiteY3" fmla="*/ 7144 h 85725"/>
                <a:gd name="connsiteX4" fmla="*/ 83344 w 85725"/>
                <a:gd name="connsiteY4" fmla="*/ 4524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3344" y="45244"/>
                  </a:moveTo>
                  <a:cubicBezTo>
                    <a:pt x="83344" y="66286"/>
                    <a:pt x="66286" y="83344"/>
                    <a:pt x="45244" y="83344"/>
                  </a:cubicBezTo>
                  <a:cubicBezTo>
                    <a:pt x="24202" y="83344"/>
                    <a:pt x="7144" y="66286"/>
                    <a:pt x="7144" y="45244"/>
                  </a:cubicBezTo>
                  <a:cubicBezTo>
                    <a:pt x="7144" y="24202"/>
                    <a:pt x="24202" y="7144"/>
                    <a:pt x="45244" y="7144"/>
                  </a:cubicBezTo>
                  <a:cubicBezTo>
                    <a:pt x="66286" y="7144"/>
                    <a:pt x="83344" y="24202"/>
                    <a:pt x="83344" y="45244"/>
                  </a:cubicBezTo>
                  <a:close/>
                </a:path>
              </a:pathLst>
            </a:custGeom>
            <a:solidFill>
              <a:schemeClr val="bg1"/>
            </a:solidFill>
            <a:ln w="9525" cap="flat">
              <a:noFill/>
              <a:prstDash val="solid"/>
              <a:miter/>
            </a:ln>
          </p:spPr>
          <p:txBody>
            <a:bodyPr rtlCol="0" anchor="ctr"/>
            <a:lstStyle/>
            <a:p>
              <a:endParaRPr lang="de-DE"/>
            </a:p>
          </p:txBody>
        </p:sp>
        <p:sp>
          <p:nvSpPr>
            <p:cNvPr id="24" name="Freeform: Shape 23">
              <a:extLst>
                <a:ext uri="{FF2B5EF4-FFF2-40B4-BE49-F238E27FC236}">
                  <a16:creationId xmlns:a16="http://schemas.microsoft.com/office/drawing/2014/main" id="{E396689B-1D09-4981-8880-D7A0990733A4}"/>
                </a:ext>
              </a:extLst>
            </p:cNvPr>
            <p:cNvSpPr/>
            <p:nvPr/>
          </p:nvSpPr>
          <p:spPr>
            <a:xfrm>
              <a:off x="2307577" y="2083508"/>
              <a:ext cx="542925" cy="819150"/>
            </a:xfrm>
            <a:custGeom>
              <a:avLst/>
              <a:gdLst>
                <a:gd name="connsiteX0" fmla="*/ 359569 w 542925"/>
                <a:gd name="connsiteY0" fmla="*/ 738664 h 819150"/>
                <a:gd name="connsiteX1" fmla="*/ 473869 w 542925"/>
                <a:gd name="connsiteY1" fmla="*/ 510064 h 819150"/>
                <a:gd name="connsiteX2" fmla="*/ 351949 w 542925"/>
                <a:gd name="connsiteY2" fmla="*/ 276701 h 819150"/>
                <a:gd name="connsiteX3" fmla="*/ 429101 w 542925"/>
                <a:gd name="connsiteY3" fmla="*/ 90964 h 819150"/>
                <a:gd name="connsiteX4" fmla="*/ 402431 w 542925"/>
                <a:gd name="connsiteY4" fmla="*/ 80486 h 819150"/>
                <a:gd name="connsiteX5" fmla="*/ 423386 w 542925"/>
                <a:gd name="connsiteY5" fmla="*/ 29051 h 819150"/>
                <a:gd name="connsiteX6" fmla="*/ 370999 w 542925"/>
                <a:gd name="connsiteY6" fmla="*/ 7144 h 819150"/>
                <a:gd name="connsiteX7" fmla="*/ 350044 w 542925"/>
                <a:gd name="connsiteY7" fmla="*/ 58579 h 819150"/>
                <a:gd name="connsiteX8" fmla="*/ 323374 w 542925"/>
                <a:gd name="connsiteY8" fmla="*/ 48101 h 819150"/>
                <a:gd name="connsiteX9" fmla="*/ 162401 w 542925"/>
                <a:gd name="connsiteY9" fmla="*/ 435769 h 819150"/>
                <a:gd name="connsiteX10" fmla="*/ 162401 w 542925"/>
                <a:gd name="connsiteY10" fmla="*/ 435769 h 819150"/>
                <a:gd name="connsiteX11" fmla="*/ 170021 w 542925"/>
                <a:gd name="connsiteY11" fmla="*/ 491966 h 819150"/>
                <a:gd name="connsiteX12" fmla="*/ 159544 w 542925"/>
                <a:gd name="connsiteY12" fmla="*/ 516731 h 819150"/>
                <a:gd name="connsiteX13" fmla="*/ 211931 w 542925"/>
                <a:gd name="connsiteY13" fmla="*/ 538639 h 819150"/>
                <a:gd name="connsiteX14" fmla="*/ 222409 w 542925"/>
                <a:gd name="connsiteY14" fmla="*/ 513874 h 819150"/>
                <a:gd name="connsiteX15" fmla="*/ 268129 w 542925"/>
                <a:gd name="connsiteY15" fmla="*/ 479584 h 819150"/>
                <a:gd name="connsiteX16" fmla="*/ 268129 w 542925"/>
                <a:gd name="connsiteY16" fmla="*/ 479584 h 819150"/>
                <a:gd name="connsiteX17" fmla="*/ 278606 w 542925"/>
                <a:gd name="connsiteY17" fmla="*/ 452914 h 819150"/>
                <a:gd name="connsiteX18" fmla="*/ 409099 w 542925"/>
                <a:gd name="connsiteY18" fmla="*/ 452914 h 819150"/>
                <a:gd name="connsiteX19" fmla="*/ 416719 w 542925"/>
                <a:gd name="connsiteY19" fmla="*/ 510064 h 819150"/>
                <a:gd name="connsiteX20" fmla="*/ 188119 w 542925"/>
                <a:gd name="connsiteY20" fmla="*/ 738664 h 819150"/>
                <a:gd name="connsiteX21" fmla="*/ 7144 w 542925"/>
                <a:gd name="connsiteY21" fmla="*/ 738664 h 819150"/>
                <a:gd name="connsiteX22" fmla="*/ 7144 w 542925"/>
                <a:gd name="connsiteY22" fmla="*/ 795814 h 819150"/>
                <a:gd name="connsiteX23" fmla="*/ 7144 w 542925"/>
                <a:gd name="connsiteY23" fmla="*/ 814864 h 819150"/>
                <a:gd name="connsiteX24" fmla="*/ 540544 w 542925"/>
                <a:gd name="connsiteY24" fmla="*/ 814864 h 819150"/>
                <a:gd name="connsiteX25" fmla="*/ 540544 w 542925"/>
                <a:gd name="connsiteY25" fmla="*/ 795814 h 819150"/>
                <a:gd name="connsiteX26" fmla="*/ 540544 w 542925"/>
                <a:gd name="connsiteY26" fmla="*/ 738664 h 819150"/>
                <a:gd name="connsiteX27" fmla="*/ 359569 w 542925"/>
                <a:gd name="connsiteY27" fmla="*/ 738664 h 819150"/>
                <a:gd name="connsiteX28" fmla="*/ 340519 w 542925"/>
                <a:gd name="connsiteY28" fmla="*/ 433864 h 819150"/>
                <a:gd name="connsiteX29" fmla="*/ 283369 w 542925"/>
                <a:gd name="connsiteY29" fmla="*/ 376714 h 819150"/>
                <a:gd name="connsiteX30" fmla="*/ 340519 w 542925"/>
                <a:gd name="connsiteY30" fmla="*/ 319564 h 819150"/>
                <a:gd name="connsiteX31" fmla="*/ 397669 w 542925"/>
                <a:gd name="connsiteY31" fmla="*/ 376714 h 819150"/>
                <a:gd name="connsiteX32" fmla="*/ 340519 w 542925"/>
                <a:gd name="connsiteY32" fmla="*/ 43386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42925" h="819150">
                  <a:moveTo>
                    <a:pt x="359569" y="738664"/>
                  </a:moveTo>
                  <a:cubicBezTo>
                    <a:pt x="429101" y="686276"/>
                    <a:pt x="473869" y="603409"/>
                    <a:pt x="473869" y="510064"/>
                  </a:cubicBezTo>
                  <a:cubicBezTo>
                    <a:pt x="473869" y="413861"/>
                    <a:pt x="425291" y="328136"/>
                    <a:pt x="351949" y="276701"/>
                  </a:cubicBezTo>
                  <a:lnTo>
                    <a:pt x="429101" y="90964"/>
                  </a:lnTo>
                  <a:lnTo>
                    <a:pt x="402431" y="80486"/>
                  </a:lnTo>
                  <a:lnTo>
                    <a:pt x="423386" y="29051"/>
                  </a:lnTo>
                  <a:lnTo>
                    <a:pt x="370999" y="7144"/>
                  </a:lnTo>
                  <a:lnTo>
                    <a:pt x="350044" y="58579"/>
                  </a:lnTo>
                  <a:lnTo>
                    <a:pt x="323374" y="48101"/>
                  </a:lnTo>
                  <a:lnTo>
                    <a:pt x="162401" y="435769"/>
                  </a:lnTo>
                  <a:lnTo>
                    <a:pt x="162401" y="435769"/>
                  </a:lnTo>
                  <a:cubicBezTo>
                    <a:pt x="154781" y="454819"/>
                    <a:pt x="157639" y="476726"/>
                    <a:pt x="170021" y="491966"/>
                  </a:cubicBezTo>
                  <a:lnTo>
                    <a:pt x="159544" y="516731"/>
                  </a:lnTo>
                  <a:lnTo>
                    <a:pt x="211931" y="538639"/>
                  </a:lnTo>
                  <a:lnTo>
                    <a:pt x="222409" y="513874"/>
                  </a:lnTo>
                  <a:cubicBezTo>
                    <a:pt x="242411" y="511016"/>
                    <a:pt x="259556" y="498634"/>
                    <a:pt x="268129" y="479584"/>
                  </a:cubicBezTo>
                  <a:lnTo>
                    <a:pt x="268129" y="479584"/>
                  </a:lnTo>
                  <a:lnTo>
                    <a:pt x="278606" y="452914"/>
                  </a:lnTo>
                  <a:lnTo>
                    <a:pt x="409099" y="452914"/>
                  </a:lnTo>
                  <a:cubicBezTo>
                    <a:pt x="413861" y="471011"/>
                    <a:pt x="416719" y="490061"/>
                    <a:pt x="416719" y="510064"/>
                  </a:cubicBezTo>
                  <a:cubicBezTo>
                    <a:pt x="416719" y="635794"/>
                    <a:pt x="313849" y="738664"/>
                    <a:pt x="188119" y="738664"/>
                  </a:cubicBezTo>
                  <a:lnTo>
                    <a:pt x="7144" y="738664"/>
                  </a:lnTo>
                  <a:lnTo>
                    <a:pt x="7144" y="795814"/>
                  </a:lnTo>
                  <a:lnTo>
                    <a:pt x="7144" y="814864"/>
                  </a:lnTo>
                  <a:lnTo>
                    <a:pt x="540544" y="814864"/>
                  </a:lnTo>
                  <a:lnTo>
                    <a:pt x="540544" y="795814"/>
                  </a:lnTo>
                  <a:lnTo>
                    <a:pt x="540544" y="738664"/>
                  </a:lnTo>
                  <a:lnTo>
                    <a:pt x="359569" y="738664"/>
                  </a:lnTo>
                  <a:close/>
                  <a:moveTo>
                    <a:pt x="340519" y="433864"/>
                  </a:moveTo>
                  <a:cubicBezTo>
                    <a:pt x="309086" y="433864"/>
                    <a:pt x="283369" y="408146"/>
                    <a:pt x="283369" y="376714"/>
                  </a:cubicBezTo>
                  <a:cubicBezTo>
                    <a:pt x="283369" y="345281"/>
                    <a:pt x="309086" y="319564"/>
                    <a:pt x="340519" y="319564"/>
                  </a:cubicBezTo>
                  <a:cubicBezTo>
                    <a:pt x="371951" y="319564"/>
                    <a:pt x="397669" y="345281"/>
                    <a:pt x="397669" y="376714"/>
                  </a:cubicBezTo>
                  <a:cubicBezTo>
                    <a:pt x="397669" y="408146"/>
                    <a:pt x="371951" y="433864"/>
                    <a:pt x="340519" y="433864"/>
                  </a:cubicBezTo>
                  <a:close/>
                </a:path>
              </a:pathLst>
            </a:custGeom>
            <a:solidFill>
              <a:schemeClr val="bg1"/>
            </a:solidFill>
            <a:ln w="9525" cap="flat">
              <a:noFill/>
              <a:prstDash val="solid"/>
              <a:miter/>
            </a:ln>
          </p:spPr>
          <p:txBody>
            <a:bodyPr rtlCol="0" anchor="ctr"/>
            <a:lstStyle/>
            <a:p>
              <a:endParaRPr lang="de-DE" dirty="0"/>
            </a:p>
          </p:txBody>
        </p:sp>
      </p:grpSp>
      <p:sp>
        <p:nvSpPr>
          <p:cNvPr id="26" name="Rectangle: Rounded Corners 25">
            <a:extLst>
              <a:ext uri="{FF2B5EF4-FFF2-40B4-BE49-F238E27FC236}">
                <a16:creationId xmlns:a16="http://schemas.microsoft.com/office/drawing/2014/main" id="{11DD04D3-D970-4174-87EF-4FB961155B5D}"/>
              </a:ext>
            </a:extLst>
          </p:cNvPr>
          <p:cNvSpPr/>
          <p:nvPr/>
        </p:nvSpPr>
        <p:spPr>
          <a:xfrm>
            <a:off x="4715177" y="1566849"/>
            <a:ext cx="2891068" cy="3002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dirty="0"/>
          </a:p>
          <a:p>
            <a:endParaRPr lang="en-GB" sz="1600" b="1" dirty="0"/>
          </a:p>
          <a:p>
            <a:endParaRPr lang="en-GB" sz="1600" b="1" dirty="0"/>
          </a:p>
          <a:p>
            <a:r>
              <a:rPr lang="en-GB" sz="1500" b="1" dirty="0"/>
              <a:t>Multi-instrument</a:t>
            </a:r>
          </a:p>
          <a:p>
            <a:r>
              <a:rPr lang="en-GB" sz="1500" dirty="0"/>
              <a:t>For users who need access to as many installations as required in different facilities, over several years if necessary. Requires only a single proposal for the whole duration.</a:t>
            </a:r>
          </a:p>
          <a:p>
            <a:pPr algn="ctr"/>
            <a:endParaRPr lang="de-DE" dirty="0"/>
          </a:p>
        </p:txBody>
      </p:sp>
      <p:sp>
        <p:nvSpPr>
          <p:cNvPr id="28" name="TextBox 27">
            <a:extLst>
              <a:ext uri="{FF2B5EF4-FFF2-40B4-BE49-F238E27FC236}">
                <a16:creationId xmlns:a16="http://schemas.microsoft.com/office/drawing/2014/main" id="{6717AB2F-4C52-481B-9F99-09B20A165D4C}"/>
              </a:ext>
            </a:extLst>
          </p:cNvPr>
          <p:cNvSpPr txBox="1"/>
          <p:nvPr/>
        </p:nvSpPr>
        <p:spPr>
          <a:xfrm>
            <a:off x="2322674" y="953520"/>
            <a:ext cx="6560105" cy="646331"/>
          </a:xfrm>
          <a:prstGeom prst="rect">
            <a:avLst/>
          </a:prstGeom>
          <a:noFill/>
        </p:spPr>
        <p:txBody>
          <a:bodyPr wrap="square" rtlCol="0">
            <a:spAutoFit/>
          </a:bodyPr>
          <a:lstStyle/>
          <a:p>
            <a:r>
              <a:rPr lang="en-US" b="1" dirty="0">
                <a:solidFill>
                  <a:srgbClr val="015697"/>
                </a:solidFill>
              </a:rPr>
              <a:t>3 routes to pioneering laser research </a:t>
            </a:r>
          </a:p>
          <a:p>
            <a:endParaRPr lang="de-DE" dirty="0"/>
          </a:p>
        </p:txBody>
      </p:sp>
      <p:pic>
        <p:nvPicPr>
          <p:cNvPr id="30" name="Graphic 29" descr="Test tubes">
            <a:extLst>
              <a:ext uri="{FF2B5EF4-FFF2-40B4-BE49-F238E27FC236}">
                <a16:creationId xmlns:a16="http://schemas.microsoft.com/office/drawing/2014/main" id="{71618953-8243-40AD-8FE2-A9F73E7709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54815" y="1700163"/>
            <a:ext cx="616805" cy="616805"/>
          </a:xfrm>
          <a:prstGeom prst="rect">
            <a:avLst/>
          </a:prstGeom>
        </p:spPr>
      </p:pic>
      <p:sp>
        <p:nvSpPr>
          <p:cNvPr id="31" name="Rectangle: Rounded Corners 30">
            <a:extLst>
              <a:ext uri="{FF2B5EF4-FFF2-40B4-BE49-F238E27FC236}">
                <a16:creationId xmlns:a16="http://schemas.microsoft.com/office/drawing/2014/main" id="{985FCC5B-3864-49C6-8ADA-1C6946E5970C}"/>
              </a:ext>
            </a:extLst>
          </p:cNvPr>
          <p:cNvSpPr/>
          <p:nvPr/>
        </p:nvSpPr>
        <p:spPr>
          <a:xfrm>
            <a:off x="8210317" y="1579227"/>
            <a:ext cx="2891068" cy="30020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dirty="0"/>
          </a:p>
          <a:p>
            <a:endParaRPr lang="en-GB" sz="1600" b="1" dirty="0"/>
          </a:p>
          <a:p>
            <a:r>
              <a:rPr lang="en-GB" sz="1500" b="1" dirty="0"/>
              <a:t>Industry</a:t>
            </a:r>
          </a:p>
          <a:p>
            <a:r>
              <a:rPr lang="en-GB" sz="1500" dirty="0"/>
              <a:t>Allows companies to access the most recent techniques and methods in research laboratories and to benefit from the services of the partner facilities of Lasers4EU.</a:t>
            </a:r>
          </a:p>
          <a:p>
            <a:pPr algn="ctr"/>
            <a:endParaRPr lang="de-DE" sz="1600" dirty="0"/>
          </a:p>
        </p:txBody>
      </p:sp>
      <p:pic>
        <p:nvPicPr>
          <p:cNvPr id="33" name="Graphic 32" descr="Factory">
            <a:extLst>
              <a:ext uri="{FF2B5EF4-FFF2-40B4-BE49-F238E27FC236}">
                <a16:creationId xmlns:a16="http://schemas.microsoft.com/office/drawing/2014/main" id="{D6BE6458-9585-476B-878F-2361317485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25644" y="1636076"/>
            <a:ext cx="698242" cy="698242"/>
          </a:xfrm>
          <a:prstGeom prst="rect">
            <a:avLst/>
          </a:prstGeom>
        </p:spPr>
      </p:pic>
      <p:sp>
        <p:nvSpPr>
          <p:cNvPr id="34" name="TextBox 33">
            <a:extLst>
              <a:ext uri="{FF2B5EF4-FFF2-40B4-BE49-F238E27FC236}">
                <a16:creationId xmlns:a16="http://schemas.microsoft.com/office/drawing/2014/main" id="{6057C5F6-95E3-45C2-B313-6F7C1BD6A612}"/>
              </a:ext>
            </a:extLst>
          </p:cNvPr>
          <p:cNvSpPr txBox="1"/>
          <p:nvPr/>
        </p:nvSpPr>
        <p:spPr>
          <a:xfrm>
            <a:off x="1019690" y="5241506"/>
            <a:ext cx="1564749" cy="954107"/>
          </a:xfrm>
          <a:prstGeom prst="rect">
            <a:avLst/>
          </a:prstGeom>
          <a:noFill/>
        </p:spPr>
        <p:txBody>
          <a:bodyPr wrap="square" rtlCol="0">
            <a:spAutoFit/>
          </a:bodyPr>
          <a:lstStyle/>
          <a:p>
            <a:pPr algn="ctr"/>
            <a:r>
              <a:rPr lang="en-GB" sz="2000" b="1" dirty="0">
                <a:solidFill>
                  <a:srgbClr val="015697"/>
                </a:solidFill>
                <a:sym typeface="Wingdings" panose="05000000000000000000" pitchFamily="2" charset="2"/>
              </a:rPr>
              <a:t>&gt; 3000</a:t>
            </a:r>
          </a:p>
          <a:p>
            <a:r>
              <a:rPr lang="en-GB" b="1" dirty="0">
                <a:solidFill>
                  <a:srgbClr val="015697"/>
                </a:solidFill>
                <a:sym typeface="Wingdings" panose="05000000000000000000" pitchFamily="2" charset="2"/>
              </a:rPr>
              <a:t>access days	</a:t>
            </a:r>
            <a:endParaRPr lang="de-DE" b="1" dirty="0"/>
          </a:p>
        </p:txBody>
      </p:sp>
      <p:sp>
        <p:nvSpPr>
          <p:cNvPr id="36" name="TextBox 35">
            <a:extLst>
              <a:ext uri="{FF2B5EF4-FFF2-40B4-BE49-F238E27FC236}">
                <a16:creationId xmlns:a16="http://schemas.microsoft.com/office/drawing/2014/main" id="{F839971B-F75B-4F0A-BB26-840EA38EAAFF}"/>
              </a:ext>
            </a:extLst>
          </p:cNvPr>
          <p:cNvSpPr txBox="1"/>
          <p:nvPr/>
        </p:nvSpPr>
        <p:spPr>
          <a:xfrm>
            <a:off x="2614048" y="5240506"/>
            <a:ext cx="1635560" cy="677108"/>
          </a:xfrm>
          <a:prstGeom prst="rect">
            <a:avLst/>
          </a:prstGeom>
          <a:noFill/>
        </p:spPr>
        <p:txBody>
          <a:bodyPr wrap="square" rtlCol="0">
            <a:spAutoFit/>
          </a:bodyPr>
          <a:lstStyle/>
          <a:p>
            <a:pPr algn="ctr"/>
            <a:r>
              <a:rPr lang="en-US" sz="2000" b="1" dirty="0">
                <a:solidFill>
                  <a:srgbClr val="015697"/>
                </a:solidFill>
                <a:sym typeface="Wingdings" panose="05000000000000000000" pitchFamily="2" charset="2"/>
              </a:rPr>
              <a:t>300 </a:t>
            </a:r>
          </a:p>
          <a:p>
            <a:r>
              <a:rPr lang="en-US" b="1" dirty="0">
                <a:solidFill>
                  <a:srgbClr val="015697"/>
                </a:solidFill>
                <a:sym typeface="Wingdings" panose="05000000000000000000" pitchFamily="2" charset="2"/>
              </a:rPr>
              <a:t>user projects</a:t>
            </a:r>
            <a:endParaRPr lang="de-DE" b="1" dirty="0">
              <a:solidFill>
                <a:srgbClr val="015697"/>
              </a:solidFill>
            </a:endParaRPr>
          </a:p>
        </p:txBody>
      </p:sp>
      <p:pic>
        <p:nvPicPr>
          <p:cNvPr id="39" name="Graphic 38" descr="Earth globe Americas">
            <a:extLst>
              <a:ext uri="{FF2B5EF4-FFF2-40B4-BE49-F238E27FC236}">
                <a16:creationId xmlns:a16="http://schemas.microsoft.com/office/drawing/2014/main" id="{0FF27F5B-80F2-4ACB-99FC-C4F5F59BC8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79428" y="4863350"/>
            <a:ext cx="478141" cy="478141"/>
          </a:xfrm>
          <a:prstGeom prst="rect">
            <a:avLst/>
          </a:prstGeom>
        </p:spPr>
      </p:pic>
      <p:sp>
        <p:nvSpPr>
          <p:cNvPr id="41" name="TextBox 40">
            <a:extLst>
              <a:ext uri="{FF2B5EF4-FFF2-40B4-BE49-F238E27FC236}">
                <a16:creationId xmlns:a16="http://schemas.microsoft.com/office/drawing/2014/main" id="{81BD940C-07ED-473A-8921-373980F221C9}"/>
              </a:ext>
            </a:extLst>
          </p:cNvPr>
          <p:cNvSpPr txBox="1"/>
          <p:nvPr/>
        </p:nvSpPr>
        <p:spPr>
          <a:xfrm>
            <a:off x="4430250" y="5236559"/>
            <a:ext cx="1844685" cy="677108"/>
          </a:xfrm>
          <a:prstGeom prst="rect">
            <a:avLst/>
          </a:prstGeom>
          <a:noFill/>
        </p:spPr>
        <p:txBody>
          <a:bodyPr wrap="square" rtlCol="0">
            <a:spAutoFit/>
          </a:bodyPr>
          <a:lstStyle/>
          <a:p>
            <a:pPr algn="ctr"/>
            <a:r>
              <a:rPr lang="de-DE" sz="2000" b="1" dirty="0">
                <a:solidFill>
                  <a:srgbClr val="015697"/>
                </a:solidFill>
              </a:rPr>
              <a:t>80% </a:t>
            </a:r>
          </a:p>
          <a:p>
            <a:pPr algn="ctr"/>
            <a:r>
              <a:rPr lang="en-GB" b="1" dirty="0">
                <a:solidFill>
                  <a:srgbClr val="015697"/>
                </a:solidFill>
              </a:rPr>
              <a:t>of total budget </a:t>
            </a:r>
          </a:p>
        </p:txBody>
      </p:sp>
      <p:sp>
        <p:nvSpPr>
          <p:cNvPr id="42" name="TextBox 41">
            <a:extLst>
              <a:ext uri="{FF2B5EF4-FFF2-40B4-BE49-F238E27FC236}">
                <a16:creationId xmlns:a16="http://schemas.microsoft.com/office/drawing/2014/main" id="{A22712C8-89FE-456D-8151-5B80E441565C}"/>
              </a:ext>
            </a:extLst>
          </p:cNvPr>
          <p:cNvSpPr txBox="1"/>
          <p:nvPr/>
        </p:nvSpPr>
        <p:spPr>
          <a:xfrm>
            <a:off x="8453393" y="5255895"/>
            <a:ext cx="2714085" cy="646331"/>
          </a:xfrm>
          <a:prstGeom prst="rect">
            <a:avLst/>
          </a:prstGeom>
          <a:noFill/>
        </p:spPr>
        <p:txBody>
          <a:bodyPr wrap="square" rtlCol="0">
            <a:spAutoFit/>
          </a:bodyPr>
          <a:lstStyle/>
          <a:p>
            <a:r>
              <a:rPr lang="en-GB" b="1" dirty="0">
                <a:solidFill>
                  <a:srgbClr val="015697"/>
                </a:solidFill>
              </a:rPr>
              <a:t>portfolio of techniques &amp; instrumentation</a:t>
            </a:r>
          </a:p>
        </p:txBody>
      </p:sp>
      <p:pic>
        <p:nvPicPr>
          <p:cNvPr id="44" name="Graphic 43" descr="Database">
            <a:extLst>
              <a:ext uri="{FF2B5EF4-FFF2-40B4-BE49-F238E27FC236}">
                <a16:creationId xmlns:a16="http://schemas.microsoft.com/office/drawing/2014/main" id="{9B9E94F6-2C6C-43AB-B5CD-BC8D416E13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05858" y="4856040"/>
            <a:ext cx="485451" cy="485451"/>
          </a:xfrm>
          <a:prstGeom prst="rect">
            <a:avLst/>
          </a:prstGeom>
        </p:spPr>
      </p:pic>
    </p:spTree>
    <p:extLst>
      <p:ext uri="{BB962C8B-B14F-4D97-AF65-F5344CB8AC3E}">
        <p14:creationId xmlns:p14="http://schemas.microsoft.com/office/powerpoint/2010/main" val="32418712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solidFill>
                  <a:srgbClr val="015697"/>
                </a:solidFill>
              </a:rPr>
              <a:t>Transnational Access (TNA) (2/4)</a:t>
            </a:r>
            <a:endParaRPr lang="en-GB" dirty="0"/>
          </a:p>
        </p:txBody>
      </p:sp>
      <p:sp>
        <p:nvSpPr>
          <p:cNvPr id="4" name="Foliennummernplatzhalter 3"/>
          <p:cNvSpPr>
            <a:spLocks noGrp="1"/>
          </p:cNvSpPr>
          <p:nvPr>
            <p:ph type="sldNum" sz="quarter" idx="12"/>
          </p:nvPr>
        </p:nvSpPr>
        <p:spPr/>
        <p:txBody>
          <a:bodyPr/>
          <a:lstStyle/>
          <a:p>
            <a:fld id="{EC5B15BB-6B6E-4ECE-9DE6-799FAF01EBD9}" type="slidenum">
              <a:rPr lang="de-DE" smtClean="0"/>
              <a:pPr/>
              <a:t>5</a:t>
            </a:fld>
            <a:endParaRPr lang="de-DE" dirty="0"/>
          </a:p>
        </p:txBody>
      </p:sp>
      <p:pic>
        <p:nvPicPr>
          <p:cNvPr id="12" name="Picture 11">
            <a:extLst>
              <a:ext uri="{FF2B5EF4-FFF2-40B4-BE49-F238E27FC236}">
                <a16:creationId xmlns:a16="http://schemas.microsoft.com/office/drawing/2014/main" id="{BC57B8CD-09E2-4716-B242-2F6CC33F3C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90" y="1660433"/>
            <a:ext cx="6409832" cy="3537133"/>
          </a:xfrm>
          <a:prstGeom prst="rect">
            <a:avLst/>
          </a:prstGeom>
        </p:spPr>
      </p:pic>
      <p:sp>
        <p:nvSpPr>
          <p:cNvPr id="14" name="TextBox 13">
            <a:extLst>
              <a:ext uri="{FF2B5EF4-FFF2-40B4-BE49-F238E27FC236}">
                <a16:creationId xmlns:a16="http://schemas.microsoft.com/office/drawing/2014/main" id="{C4F8CD4A-0334-418E-BDD2-6A714ACF6BDA}"/>
              </a:ext>
            </a:extLst>
          </p:cNvPr>
          <p:cNvSpPr txBox="1"/>
          <p:nvPr/>
        </p:nvSpPr>
        <p:spPr>
          <a:xfrm>
            <a:off x="73890" y="5504934"/>
            <a:ext cx="6096000" cy="461665"/>
          </a:xfrm>
          <a:prstGeom prst="rect">
            <a:avLst/>
          </a:prstGeom>
          <a:noFill/>
        </p:spPr>
        <p:txBody>
          <a:bodyPr wrap="square">
            <a:spAutoFit/>
          </a:bodyPr>
          <a:lstStyle/>
          <a:p>
            <a:r>
              <a:rPr lang="de-DE" sz="2400" b="1" dirty="0">
                <a:hlinkClick r:id="rId4"/>
              </a:rPr>
              <a:t>https://lasers4.eu/find-a-lab/</a:t>
            </a:r>
            <a:r>
              <a:rPr lang="de-DE" sz="2400" b="1" dirty="0"/>
              <a:t> </a:t>
            </a:r>
          </a:p>
        </p:txBody>
      </p:sp>
      <p:pic>
        <p:nvPicPr>
          <p:cNvPr id="16" name="Picture 15">
            <a:extLst>
              <a:ext uri="{FF2B5EF4-FFF2-40B4-BE49-F238E27FC236}">
                <a16:creationId xmlns:a16="http://schemas.microsoft.com/office/drawing/2014/main" id="{2896F679-103F-4666-BE83-EAB299B3D3DB}"/>
              </a:ext>
            </a:extLst>
          </p:cNvPr>
          <p:cNvPicPr>
            <a:picLocks noChangeAspect="1"/>
          </p:cNvPicPr>
          <p:nvPr/>
        </p:nvPicPr>
        <p:blipFill>
          <a:blip r:embed="rId5"/>
          <a:stretch>
            <a:fillRect/>
          </a:stretch>
        </p:blipFill>
        <p:spPr>
          <a:xfrm>
            <a:off x="6744836" y="1261007"/>
            <a:ext cx="5361831" cy="4705592"/>
          </a:xfrm>
          <a:prstGeom prst="rect">
            <a:avLst/>
          </a:prstGeom>
          <a:ln>
            <a:solidFill>
              <a:schemeClr val="accent1"/>
            </a:solidFill>
          </a:ln>
        </p:spPr>
      </p:pic>
      <p:sp>
        <p:nvSpPr>
          <p:cNvPr id="3" name="TextBox 2">
            <a:extLst>
              <a:ext uri="{FF2B5EF4-FFF2-40B4-BE49-F238E27FC236}">
                <a16:creationId xmlns:a16="http://schemas.microsoft.com/office/drawing/2014/main" id="{DB7F1058-4703-475A-8456-34120401EFC3}"/>
              </a:ext>
            </a:extLst>
          </p:cNvPr>
          <p:cNvSpPr txBox="1"/>
          <p:nvPr/>
        </p:nvSpPr>
        <p:spPr>
          <a:xfrm>
            <a:off x="73891" y="1261007"/>
            <a:ext cx="6409832" cy="400110"/>
          </a:xfrm>
          <a:prstGeom prst="rect">
            <a:avLst/>
          </a:prstGeom>
          <a:noFill/>
        </p:spPr>
        <p:txBody>
          <a:bodyPr wrap="square" rtlCol="0">
            <a:spAutoFit/>
          </a:bodyPr>
          <a:lstStyle/>
          <a:p>
            <a:r>
              <a:rPr lang="de-DE" sz="2000" b="1" dirty="0"/>
              <a:t>Partner </a:t>
            </a:r>
            <a:r>
              <a:rPr lang="de-DE" sz="2000" b="1" dirty="0" err="1"/>
              <a:t>profiles</a:t>
            </a:r>
            <a:r>
              <a:rPr lang="de-DE" sz="2000" b="1" dirty="0"/>
              <a:t> &amp; </a:t>
            </a:r>
            <a:r>
              <a:rPr lang="de-DE" sz="2000" b="1" dirty="0" err="1"/>
              <a:t>access</a:t>
            </a:r>
            <a:r>
              <a:rPr lang="de-DE" sz="2000" b="1" dirty="0"/>
              <a:t> </a:t>
            </a:r>
            <a:r>
              <a:rPr lang="de-DE" sz="2000" b="1" dirty="0" err="1"/>
              <a:t>search</a:t>
            </a:r>
            <a:r>
              <a:rPr lang="de-DE" sz="2000" b="1" dirty="0"/>
              <a:t> </a:t>
            </a:r>
            <a:r>
              <a:rPr lang="de-DE" sz="2000" b="1" dirty="0" err="1"/>
              <a:t>tool</a:t>
            </a:r>
            <a:endParaRPr lang="de-DE" sz="2000" b="1" dirty="0"/>
          </a:p>
        </p:txBody>
      </p:sp>
    </p:spTree>
    <p:extLst>
      <p:ext uri="{BB962C8B-B14F-4D97-AF65-F5344CB8AC3E}">
        <p14:creationId xmlns:p14="http://schemas.microsoft.com/office/powerpoint/2010/main" val="1012315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C310B-B33C-45EA-A713-1F41D0FDAA20}"/>
              </a:ext>
            </a:extLst>
          </p:cNvPr>
          <p:cNvSpPr>
            <a:spLocks noGrp="1"/>
          </p:cNvSpPr>
          <p:nvPr>
            <p:ph type="title"/>
          </p:nvPr>
        </p:nvSpPr>
        <p:spPr/>
        <p:txBody>
          <a:bodyPr/>
          <a:lstStyle/>
          <a:p>
            <a:r>
              <a:rPr lang="de-DE" dirty="0"/>
              <a:t> </a:t>
            </a:r>
            <a:r>
              <a:rPr lang="en-GB" dirty="0">
                <a:solidFill>
                  <a:srgbClr val="015697"/>
                </a:solidFill>
              </a:rPr>
              <a:t>Transnational Access (TNA) (3/4)</a:t>
            </a:r>
            <a:endParaRPr lang="de-DE" dirty="0"/>
          </a:p>
        </p:txBody>
      </p:sp>
      <p:pic>
        <p:nvPicPr>
          <p:cNvPr id="8" name="Content Placeholder 7">
            <a:extLst>
              <a:ext uri="{FF2B5EF4-FFF2-40B4-BE49-F238E27FC236}">
                <a16:creationId xmlns:a16="http://schemas.microsoft.com/office/drawing/2014/main" id="{8DCE154E-CF03-448A-AC4A-397E55AFEA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4034" y="917251"/>
            <a:ext cx="7597966" cy="5503392"/>
          </a:xfrm>
        </p:spPr>
      </p:pic>
      <p:sp>
        <p:nvSpPr>
          <p:cNvPr id="4" name="Slide Number Placeholder 3">
            <a:extLst>
              <a:ext uri="{FF2B5EF4-FFF2-40B4-BE49-F238E27FC236}">
                <a16:creationId xmlns:a16="http://schemas.microsoft.com/office/drawing/2014/main" id="{0197CF9E-FB6F-48BC-B28F-9B22E8552198}"/>
              </a:ext>
            </a:extLst>
          </p:cNvPr>
          <p:cNvSpPr>
            <a:spLocks noGrp="1"/>
          </p:cNvSpPr>
          <p:nvPr>
            <p:ph type="sldNum" sz="quarter" idx="12"/>
          </p:nvPr>
        </p:nvSpPr>
        <p:spPr/>
        <p:txBody>
          <a:bodyPr/>
          <a:lstStyle/>
          <a:p>
            <a:fld id="{EC5B15BB-6B6E-4ECE-9DE6-799FAF01EBD9}" type="slidenum">
              <a:rPr lang="de-DE" smtClean="0"/>
              <a:pPr/>
              <a:t>6</a:t>
            </a:fld>
            <a:endParaRPr lang="de-DE" dirty="0"/>
          </a:p>
        </p:txBody>
      </p:sp>
      <p:sp>
        <p:nvSpPr>
          <p:cNvPr id="6" name="TextBox 5">
            <a:extLst>
              <a:ext uri="{FF2B5EF4-FFF2-40B4-BE49-F238E27FC236}">
                <a16:creationId xmlns:a16="http://schemas.microsoft.com/office/drawing/2014/main" id="{5191BCFA-0B3A-487C-859D-DE03D8B59FF2}"/>
              </a:ext>
            </a:extLst>
          </p:cNvPr>
          <p:cNvSpPr txBox="1"/>
          <p:nvPr/>
        </p:nvSpPr>
        <p:spPr>
          <a:xfrm>
            <a:off x="936433" y="3013501"/>
            <a:ext cx="3048918" cy="830997"/>
          </a:xfrm>
          <a:prstGeom prst="rect">
            <a:avLst/>
          </a:prstGeom>
          <a:noFill/>
        </p:spPr>
        <p:txBody>
          <a:bodyPr wrap="square">
            <a:spAutoFit/>
          </a:bodyPr>
          <a:lstStyle/>
          <a:p>
            <a:r>
              <a:rPr lang="de-DE" sz="2400" b="1" dirty="0">
                <a:hlinkClick r:id="rId3"/>
              </a:rPr>
              <a:t>https://lasers4.eu/</a:t>
            </a:r>
            <a:br>
              <a:rPr lang="de-DE" sz="2400" b="1" dirty="0">
                <a:hlinkClick r:id="rId3"/>
              </a:rPr>
            </a:br>
            <a:r>
              <a:rPr lang="de-DE" sz="2400" b="1" dirty="0">
                <a:hlinkClick r:id="rId3"/>
              </a:rPr>
              <a:t>industrysearchtool</a:t>
            </a:r>
            <a:r>
              <a:rPr lang="de-DE" sz="2400" b="1" dirty="0"/>
              <a:t> </a:t>
            </a:r>
          </a:p>
        </p:txBody>
      </p:sp>
      <p:sp>
        <p:nvSpPr>
          <p:cNvPr id="3" name="TextBox 2">
            <a:extLst>
              <a:ext uri="{FF2B5EF4-FFF2-40B4-BE49-F238E27FC236}">
                <a16:creationId xmlns:a16="http://schemas.microsoft.com/office/drawing/2014/main" id="{679C614C-9C34-4262-80CC-14F44BF88B8F}"/>
              </a:ext>
            </a:extLst>
          </p:cNvPr>
          <p:cNvSpPr txBox="1"/>
          <p:nvPr/>
        </p:nvSpPr>
        <p:spPr>
          <a:xfrm>
            <a:off x="762851" y="2551836"/>
            <a:ext cx="3396082" cy="461665"/>
          </a:xfrm>
          <a:prstGeom prst="rect">
            <a:avLst/>
          </a:prstGeom>
          <a:noFill/>
        </p:spPr>
        <p:txBody>
          <a:bodyPr wrap="square" rtlCol="0">
            <a:spAutoFit/>
          </a:bodyPr>
          <a:lstStyle/>
          <a:p>
            <a:r>
              <a:rPr lang="de-DE" sz="2400" dirty="0"/>
              <a:t> </a:t>
            </a:r>
            <a:r>
              <a:rPr lang="de-DE" sz="2400" b="1" dirty="0"/>
              <a:t>Industry Search Tool</a:t>
            </a:r>
          </a:p>
        </p:txBody>
      </p:sp>
    </p:spTree>
    <p:extLst>
      <p:ext uri="{BB962C8B-B14F-4D97-AF65-F5344CB8AC3E}">
        <p14:creationId xmlns:p14="http://schemas.microsoft.com/office/powerpoint/2010/main" val="2496728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1" name="Rectangle 3"/>
          <p:cNvSpPr>
            <a:spLocks noGrp="1" noChangeArrowheads="1"/>
          </p:cNvSpPr>
          <p:nvPr>
            <p:ph type="title"/>
          </p:nvPr>
        </p:nvSpPr>
        <p:spPr>
          <a:xfrm>
            <a:off x="2114027" y="297338"/>
            <a:ext cx="6768752" cy="490066"/>
          </a:xfrm>
          <a:noFill/>
          <a:ln/>
        </p:spPr>
        <p:txBody>
          <a:bodyPr>
            <a:noAutofit/>
          </a:bodyPr>
          <a:lstStyle/>
          <a:p>
            <a:pPr marL="457200" indent="-457200" algn="l"/>
            <a:r>
              <a:rPr lang="en-GB" sz="3200" dirty="0">
                <a:solidFill>
                  <a:srgbClr val="015697"/>
                </a:solidFill>
              </a:rPr>
              <a:t>Transnational Access (TNA) (4/4)</a:t>
            </a:r>
            <a:endParaRPr lang="en-US" altLang="de-DE" sz="3200" dirty="0">
              <a:solidFill>
                <a:srgbClr val="015697"/>
              </a:solidFill>
              <a:sym typeface="Wingdings" pitchFamily="2" charset="2"/>
            </a:endParaRPr>
          </a:p>
        </p:txBody>
      </p:sp>
      <p:sp>
        <p:nvSpPr>
          <p:cNvPr id="13" name="Inhaltsplatzhalter 2"/>
          <p:cNvSpPr txBox="1">
            <a:spLocks/>
          </p:cNvSpPr>
          <p:nvPr/>
        </p:nvSpPr>
        <p:spPr bwMode="auto">
          <a:xfrm>
            <a:off x="631128" y="1602411"/>
            <a:ext cx="11057300" cy="471330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2000" kern="1200">
                <a:solidFill>
                  <a:srgbClr val="1D599F"/>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rgbClr val="1D599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rgbClr val="1D599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rgbClr val="1D599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rgbClr val="1D599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b="1" dirty="0">
              <a:solidFill>
                <a:srgbClr val="015697"/>
              </a:solidFill>
              <a:latin typeface="+mn-lt"/>
              <a:cs typeface="+mn-cs"/>
              <a:sym typeface="Wingdings" panose="05000000000000000000" pitchFamily="2" charset="2"/>
            </a:endParaRPr>
          </a:p>
          <a:p>
            <a:pPr marL="0" indent="0">
              <a:buNone/>
            </a:pPr>
            <a:endParaRPr lang="en-GB" b="1" dirty="0">
              <a:solidFill>
                <a:srgbClr val="015697"/>
              </a:solidFill>
              <a:latin typeface="+mn-lt"/>
              <a:cs typeface="+mn-cs"/>
              <a:sym typeface="Wingdings" panose="05000000000000000000" pitchFamily="2" charset="2"/>
            </a:endParaRPr>
          </a:p>
          <a:p>
            <a:pPr marL="0" indent="0">
              <a:buNone/>
            </a:pPr>
            <a:r>
              <a:rPr lang="en-GB" b="1" dirty="0">
                <a:solidFill>
                  <a:srgbClr val="015697"/>
                </a:solidFill>
                <a:latin typeface="+mn-lt"/>
                <a:cs typeface="+mn-cs"/>
                <a:sym typeface="Wingdings" panose="05000000000000000000" pitchFamily="2" charset="2"/>
              </a:rPr>
              <a:t>				</a:t>
            </a:r>
            <a:endParaRPr lang="en-US" b="1" dirty="0">
              <a:solidFill>
                <a:srgbClr val="015697"/>
              </a:solidFill>
              <a:latin typeface="+mn-lt"/>
              <a:cs typeface="+mn-cs"/>
              <a:sym typeface="Wingdings" panose="05000000000000000000" pitchFamily="2" charset="2"/>
            </a:endParaRPr>
          </a:p>
          <a:p>
            <a:pPr marL="0" indent="0">
              <a:buNone/>
            </a:pPr>
            <a:endParaRPr lang="en-US" b="1" dirty="0">
              <a:solidFill>
                <a:srgbClr val="015697"/>
              </a:solidFill>
              <a:sym typeface="Wingdings" panose="05000000000000000000" pitchFamily="2" charset="2"/>
            </a:endParaRPr>
          </a:p>
          <a:p>
            <a:pPr marL="0" indent="0">
              <a:buNone/>
            </a:pPr>
            <a:endParaRPr lang="en-US" b="1" dirty="0">
              <a:solidFill>
                <a:srgbClr val="015697"/>
              </a:solidFill>
              <a:sym typeface="Wingdings" panose="05000000000000000000" pitchFamily="2" charset="2"/>
            </a:endParaRPr>
          </a:p>
          <a:p>
            <a:pPr marL="0" indent="0">
              <a:buNone/>
            </a:pPr>
            <a:endParaRPr lang="en-US" b="1" dirty="0">
              <a:solidFill>
                <a:srgbClr val="015697"/>
              </a:solidFill>
              <a:sym typeface="Wingdings" panose="05000000000000000000" pitchFamily="2" charset="2"/>
            </a:endParaRPr>
          </a:p>
          <a:p>
            <a:pPr marL="0" indent="0">
              <a:buNone/>
            </a:pPr>
            <a:r>
              <a:rPr lang="en-US" b="1" dirty="0">
                <a:solidFill>
                  <a:srgbClr val="015697"/>
                </a:solidFill>
                <a:sym typeface="Wingdings" panose="05000000000000000000" pitchFamily="2" charset="2"/>
              </a:rPr>
              <a:t>					</a:t>
            </a:r>
          </a:p>
          <a:p>
            <a:pPr marL="0" indent="0">
              <a:buNone/>
            </a:pPr>
            <a:r>
              <a:rPr lang="en-US" b="1" dirty="0">
                <a:solidFill>
                  <a:srgbClr val="015697"/>
                </a:solidFill>
                <a:sym typeface="Wingdings" panose="05000000000000000000" pitchFamily="2" charset="2"/>
              </a:rPr>
              <a:t>				 </a:t>
            </a:r>
            <a:r>
              <a:rPr lang="en-US" b="1" dirty="0">
                <a:solidFill>
                  <a:srgbClr val="015697"/>
                </a:solidFill>
                <a:latin typeface="+mn-lt"/>
                <a:cs typeface="+mn-cs"/>
                <a:sym typeface="Wingdings" panose="05000000000000000000" pitchFamily="2" charset="2"/>
              </a:rPr>
              <a:t>		</a:t>
            </a:r>
          </a:p>
        </p:txBody>
      </p:sp>
      <p:sp>
        <p:nvSpPr>
          <p:cNvPr id="25" name="Slide Number Placeholder 24">
            <a:extLst>
              <a:ext uri="{FF2B5EF4-FFF2-40B4-BE49-F238E27FC236}">
                <a16:creationId xmlns:a16="http://schemas.microsoft.com/office/drawing/2014/main" id="{E00D02C7-D9D1-4CD1-B661-342D1751C8AB}"/>
              </a:ext>
            </a:extLst>
          </p:cNvPr>
          <p:cNvSpPr>
            <a:spLocks noGrp="1"/>
          </p:cNvSpPr>
          <p:nvPr>
            <p:ph type="sldNum" sz="quarter" idx="12"/>
          </p:nvPr>
        </p:nvSpPr>
        <p:spPr/>
        <p:txBody>
          <a:bodyPr/>
          <a:lstStyle/>
          <a:p>
            <a:fld id="{EC5B15BB-6B6E-4ECE-9DE6-799FAF01EBD9}" type="slidenum">
              <a:rPr lang="de-DE" smtClean="0"/>
              <a:pPr/>
              <a:t>7</a:t>
            </a:fld>
            <a:endParaRPr lang="de-DE" dirty="0"/>
          </a:p>
        </p:txBody>
      </p:sp>
      <p:sp>
        <p:nvSpPr>
          <p:cNvPr id="2" name="TextBox 1">
            <a:extLst>
              <a:ext uri="{FF2B5EF4-FFF2-40B4-BE49-F238E27FC236}">
                <a16:creationId xmlns:a16="http://schemas.microsoft.com/office/drawing/2014/main" id="{6606B41F-AB0A-4762-B28C-38CB5A8D3E28}"/>
              </a:ext>
            </a:extLst>
          </p:cNvPr>
          <p:cNvSpPr txBox="1"/>
          <p:nvPr/>
        </p:nvSpPr>
        <p:spPr>
          <a:xfrm>
            <a:off x="2170814" y="928840"/>
            <a:ext cx="6366571" cy="400110"/>
          </a:xfrm>
          <a:prstGeom prst="rect">
            <a:avLst/>
          </a:prstGeom>
          <a:noFill/>
        </p:spPr>
        <p:txBody>
          <a:bodyPr wrap="square" rtlCol="0">
            <a:spAutoFit/>
          </a:bodyPr>
          <a:lstStyle/>
          <a:p>
            <a:r>
              <a:rPr lang="de-DE" sz="2000" b="1" dirty="0" err="1">
                <a:solidFill>
                  <a:srgbClr val="015697"/>
                </a:solidFill>
              </a:rPr>
              <a:t>How</a:t>
            </a:r>
            <a:r>
              <a:rPr lang="de-DE" sz="2000" b="1" dirty="0">
                <a:solidFill>
                  <a:srgbClr val="015697"/>
                </a:solidFill>
              </a:rPr>
              <a:t> </a:t>
            </a:r>
            <a:r>
              <a:rPr lang="de-DE" sz="2000" b="1" dirty="0" err="1">
                <a:solidFill>
                  <a:srgbClr val="015697"/>
                </a:solidFill>
              </a:rPr>
              <a:t>does</a:t>
            </a:r>
            <a:r>
              <a:rPr lang="de-DE" sz="2000" b="1" dirty="0">
                <a:solidFill>
                  <a:srgbClr val="015697"/>
                </a:solidFill>
              </a:rPr>
              <a:t> </a:t>
            </a:r>
            <a:r>
              <a:rPr lang="de-DE" sz="2000" b="1" dirty="0" err="1">
                <a:solidFill>
                  <a:srgbClr val="015697"/>
                </a:solidFill>
              </a:rPr>
              <a:t>it</a:t>
            </a:r>
            <a:r>
              <a:rPr lang="de-DE" sz="2000" b="1" dirty="0">
                <a:solidFill>
                  <a:srgbClr val="015697"/>
                </a:solidFill>
              </a:rPr>
              <a:t> </a:t>
            </a:r>
            <a:r>
              <a:rPr lang="de-DE" sz="2000" b="1" dirty="0" err="1">
                <a:solidFill>
                  <a:srgbClr val="015697"/>
                </a:solidFill>
              </a:rPr>
              <a:t>work</a:t>
            </a:r>
            <a:r>
              <a:rPr lang="de-DE" sz="2000" b="1" dirty="0">
                <a:solidFill>
                  <a:srgbClr val="015697"/>
                </a:solidFill>
              </a:rPr>
              <a:t>?</a:t>
            </a:r>
          </a:p>
        </p:txBody>
      </p:sp>
      <p:pic>
        <p:nvPicPr>
          <p:cNvPr id="6" name="Graphic 5" descr="Document">
            <a:extLst>
              <a:ext uri="{FF2B5EF4-FFF2-40B4-BE49-F238E27FC236}">
                <a16:creationId xmlns:a16="http://schemas.microsoft.com/office/drawing/2014/main" id="{0626363B-0028-4202-A08B-DD6A69BC47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30130" y="1690868"/>
            <a:ext cx="1069066" cy="1069066"/>
          </a:xfrm>
          <a:prstGeom prst="rect">
            <a:avLst/>
          </a:prstGeom>
        </p:spPr>
      </p:pic>
      <p:pic>
        <p:nvPicPr>
          <p:cNvPr id="15" name="Graphic 14" descr="Checklist">
            <a:extLst>
              <a:ext uri="{FF2B5EF4-FFF2-40B4-BE49-F238E27FC236}">
                <a16:creationId xmlns:a16="http://schemas.microsoft.com/office/drawing/2014/main" id="{9FD713FC-8596-4F6A-B132-F2E44C258B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59226" y="1767355"/>
            <a:ext cx="992579" cy="992579"/>
          </a:xfrm>
          <a:prstGeom prst="rect">
            <a:avLst/>
          </a:prstGeom>
        </p:spPr>
      </p:pic>
      <p:pic>
        <p:nvPicPr>
          <p:cNvPr id="17" name="Graphic 16" descr="Customer review">
            <a:extLst>
              <a:ext uri="{FF2B5EF4-FFF2-40B4-BE49-F238E27FC236}">
                <a16:creationId xmlns:a16="http://schemas.microsoft.com/office/drawing/2014/main" id="{EEA29822-9F3A-4C53-A3C2-EA8119177AF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41339" y="1767355"/>
            <a:ext cx="992578" cy="992578"/>
          </a:xfrm>
          <a:prstGeom prst="rect">
            <a:avLst/>
          </a:prstGeom>
        </p:spPr>
      </p:pic>
      <p:pic>
        <p:nvPicPr>
          <p:cNvPr id="27" name="Graphic 26" descr="Microscope">
            <a:extLst>
              <a:ext uri="{FF2B5EF4-FFF2-40B4-BE49-F238E27FC236}">
                <a16:creationId xmlns:a16="http://schemas.microsoft.com/office/drawing/2014/main" id="{BFBEF9D3-A31F-4AB4-A778-F7E59E7B83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64947" y="1783606"/>
            <a:ext cx="976327" cy="976327"/>
          </a:xfrm>
          <a:prstGeom prst="rect">
            <a:avLst/>
          </a:prstGeom>
        </p:spPr>
      </p:pic>
      <p:sp>
        <p:nvSpPr>
          <p:cNvPr id="30" name="Rectangle 29">
            <a:extLst>
              <a:ext uri="{FF2B5EF4-FFF2-40B4-BE49-F238E27FC236}">
                <a16:creationId xmlns:a16="http://schemas.microsoft.com/office/drawing/2014/main" id="{1C4DB414-8B56-439E-943A-B692EA97D738}"/>
              </a:ext>
            </a:extLst>
          </p:cNvPr>
          <p:cNvSpPr/>
          <p:nvPr/>
        </p:nvSpPr>
        <p:spPr>
          <a:xfrm>
            <a:off x="592009" y="3703935"/>
            <a:ext cx="10929744" cy="2225225"/>
          </a:xfrm>
          <a:prstGeom prst="rect">
            <a:avLst/>
          </a:prstGeom>
        </p:spPr>
        <p:txBody>
          <a:bodyPr wrap="square">
            <a:spAutoFit/>
          </a:bodyPr>
          <a:lstStyle/>
          <a:p>
            <a:pPr marL="342900" lvl="0" indent="-342900">
              <a:lnSpc>
                <a:spcPct val="107000"/>
              </a:lnSpc>
              <a:spcAft>
                <a:spcPts val="800"/>
              </a:spcAft>
              <a:buFont typeface="+mj-lt"/>
              <a:buAutoNum type="arabicPeriod"/>
              <a:tabLst>
                <a:tab pos="457200" algn="l"/>
              </a:tabLst>
            </a:pPr>
            <a:r>
              <a:rPr lang="en-GB" sz="1600" b="1" dirty="0">
                <a:solidFill>
                  <a:srgbClr val="015697"/>
                </a:solidFill>
                <a:latin typeface="+mj-lt"/>
                <a:ea typeface="Calibri" panose="020F0502020204030204" pitchFamily="34" charset="0"/>
                <a:cs typeface="Times New Roman" panose="02020603050405020304" pitchFamily="18" charset="0"/>
              </a:rPr>
              <a:t>Submit a proposal: </a:t>
            </a:r>
            <a:r>
              <a:rPr lang="en-GB" sz="1600" dirty="0">
                <a:solidFill>
                  <a:srgbClr val="015697"/>
                </a:solidFill>
                <a:latin typeface="+mj-lt"/>
                <a:ea typeface="Calibri" panose="020F0502020204030204" pitchFamily="34" charset="0"/>
                <a:cs typeface="Times New Roman" panose="02020603050405020304" pitchFamily="18" charset="0"/>
              </a:rPr>
              <a:t>Researchers apply via a central online portal, selecting a facility that best suits their technical and/ or scientific needs.</a:t>
            </a:r>
            <a:endParaRPr lang="de-DE" sz="1600" dirty="0">
              <a:solidFill>
                <a:srgbClr val="015697"/>
              </a:solidFill>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600" b="1" dirty="0">
                <a:solidFill>
                  <a:srgbClr val="015697"/>
                </a:solidFill>
                <a:latin typeface="+mj-lt"/>
                <a:ea typeface="Calibri" panose="020F0502020204030204" pitchFamily="34" charset="0"/>
                <a:cs typeface="Times New Roman" panose="02020603050405020304" pitchFamily="18" charset="0"/>
              </a:rPr>
              <a:t>Transnationality requirement</a:t>
            </a:r>
            <a:r>
              <a:rPr lang="en-GB" sz="1600" dirty="0">
                <a:solidFill>
                  <a:srgbClr val="015697"/>
                </a:solidFill>
                <a:latin typeface="+mj-lt"/>
                <a:ea typeface="Calibri" panose="020F0502020204030204" pitchFamily="34" charset="0"/>
                <a:cs typeface="Times New Roman" panose="02020603050405020304" pitchFamily="18" charset="0"/>
              </a:rPr>
              <a:t>: The host lab has to be in another country than the scientist’s home institution.</a:t>
            </a:r>
            <a:endParaRPr lang="de-DE" sz="1600" dirty="0">
              <a:solidFill>
                <a:srgbClr val="015697"/>
              </a:solidFill>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600" b="1" dirty="0">
                <a:solidFill>
                  <a:srgbClr val="015697"/>
                </a:solidFill>
                <a:latin typeface="+mj-lt"/>
                <a:ea typeface="Calibri" panose="020F0502020204030204" pitchFamily="34" charset="0"/>
                <a:cs typeface="Times New Roman" panose="02020603050405020304" pitchFamily="18" charset="0"/>
              </a:rPr>
              <a:t>Scientific review: </a:t>
            </a:r>
            <a:r>
              <a:rPr lang="en-GB" sz="1600" dirty="0">
                <a:solidFill>
                  <a:srgbClr val="015697"/>
                </a:solidFill>
                <a:latin typeface="+mj-lt"/>
                <a:ea typeface="Calibri" panose="020F0502020204030204" pitchFamily="34" charset="0"/>
                <a:cs typeface="Times New Roman" panose="02020603050405020304" pitchFamily="18" charset="0"/>
              </a:rPr>
              <a:t>Proposals are evaluated by an independent panel based on scientific excellence and feasibility.</a:t>
            </a:r>
            <a:endParaRPr lang="de-DE" sz="1600" dirty="0">
              <a:solidFill>
                <a:srgbClr val="015697"/>
              </a:solidFill>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600" b="1" dirty="0">
                <a:solidFill>
                  <a:srgbClr val="015697"/>
                </a:solidFill>
                <a:latin typeface="+mj-lt"/>
                <a:ea typeface="Calibri" panose="020F0502020204030204" pitchFamily="34" charset="0"/>
                <a:cs typeface="Times New Roman" panose="02020603050405020304" pitchFamily="18" charset="0"/>
              </a:rPr>
              <a:t>Free access to the research infrastructures: </a:t>
            </a:r>
            <a:r>
              <a:rPr lang="en-GB" sz="1600" dirty="0">
                <a:solidFill>
                  <a:srgbClr val="015697"/>
                </a:solidFill>
                <a:latin typeface="+mj-lt"/>
                <a:ea typeface="Calibri" panose="020F0502020204030204" pitchFamily="34" charset="0"/>
                <a:cs typeface="Times New Roman" panose="02020603050405020304" pitchFamily="18" charset="0"/>
              </a:rPr>
              <a:t>Selected users receive free access to the infrastructure, including scientific, technical, and logistical support.</a:t>
            </a:r>
            <a:br>
              <a:rPr lang="en-GB" sz="1600" dirty="0">
                <a:solidFill>
                  <a:srgbClr val="015697"/>
                </a:solidFill>
                <a:latin typeface="+mj-lt"/>
                <a:ea typeface="Calibri" panose="020F0502020204030204" pitchFamily="34" charset="0"/>
                <a:cs typeface="Times New Roman" panose="02020603050405020304" pitchFamily="18" charset="0"/>
              </a:rPr>
            </a:br>
            <a:r>
              <a:rPr lang="en-GB" sz="1600" dirty="0">
                <a:solidFill>
                  <a:srgbClr val="015697"/>
                </a:solidFill>
                <a:latin typeface="+mj-lt"/>
                <a:ea typeface="Calibri" panose="020F0502020204030204" pitchFamily="34" charset="0"/>
                <a:cs typeface="Times New Roman" panose="02020603050405020304" pitchFamily="18" charset="0"/>
              </a:rPr>
              <a:t>Where relevant, training for equipment use is also provided.</a:t>
            </a:r>
            <a:endParaRPr lang="de-DE" sz="1600" dirty="0">
              <a:solidFill>
                <a:srgbClr val="015697"/>
              </a:solidFill>
              <a:latin typeface="+mj-lt"/>
              <a:ea typeface="Calibri" panose="020F0502020204030204" pitchFamily="34"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BC881048-298D-477C-93AA-B96A209300A9}"/>
              </a:ext>
            </a:extLst>
          </p:cNvPr>
          <p:cNvSpPr/>
          <p:nvPr/>
        </p:nvSpPr>
        <p:spPr>
          <a:xfrm>
            <a:off x="580518" y="2978498"/>
            <a:ext cx="11057300" cy="55520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DE" b="1" dirty="0">
                <a:solidFill>
                  <a:srgbClr val="015697"/>
                </a:solidFill>
              </a:rPr>
              <a:t>💡 </a:t>
            </a:r>
            <a:r>
              <a:rPr lang="en-GB" b="1" dirty="0">
                <a:solidFill>
                  <a:srgbClr val="015697"/>
                </a:solidFill>
              </a:rPr>
              <a:t>All proposals must be submitted through a single central online portal.</a:t>
            </a:r>
            <a:endParaRPr lang="en-GB" dirty="0">
              <a:solidFill>
                <a:srgbClr val="015697"/>
              </a:solidFill>
            </a:endParaRPr>
          </a:p>
        </p:txBody>
      </p:sp>
      <p:sp>
        <p:nvSpPr>
          <p:cNvPr id="19" name="Arrow: Right 18">
            <a:extLst>
              <a:ext uri="{FF2B5EF4-FFF2-40B4-BE49-F238E27FC236}">
                <a16:creationId xmlns:a16="http://schemas.microsoft.com/office/drawing/2014/main" id="{E71ECF8F-C72B-48FD-9A21-843C61950927}"/>
              </a:ext>
            </a:extLst>
          </p:cNvPr>
          <p:cNvSpPr/>
          <p:nvPr/>
        </p:nvSpPr>
        <p:spPr>
          <a:xfrm>
            <a:off x="4951805" y="2201920"/>
            <a:ext cx="818303" cy="185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Arrow: Right 15">
            <a:extLst>
              <a:ext uri="{FF2B5EF4-FFF2-40B4-BE49-F238E27FC236}">
                <a16:creationId xmlns:a16="http://schemas.microsoft.com/office/drawing/2014/main" id="{8EBDC391-830D-4000-B9F1-83BA5C69371D}"/>
              </a:ext>
            </a:extLst>
          </p:cNvPr>
          <p:cNvSpPr/>
          <p:nvPr/>
        </p:nvSpPr>
        <p:spPr>
          <a:xfrm>
            <a:off x="3055307" y="2201920"/>
            <a:ext cx="818303" cy="185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Arrow: Right 19">
            <a:extLst>
              <a:ext uri="{FF2B5EF4-FFF2-40B4-BE49-F238E27FC236}">
                <a16:creationId xmlns:a16="http://schemas.microsoft.com/office/drawing/2014/main" id="{8D5DB55E-B620-4166-B494-1C200C5822EF}"/>
              </a:ext>
            </a:extLst>
          </p:cNvPr>
          <p:cNvSpPr/>
          <p:nvPr/>
        </p:nvSpPr>
        <p:spPr>
          <a:xfrm>
            <a:off x="7046644" y="2201920"/>
            <a:ext cx="818303" cy="185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226394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BC17-B87E-4027-8CFA-EE625E1FF841}"/>
              </a:ext>
            </a:extLst>
          </p:cNvPr>
          <p:cNvSpPr>
            <a:spLocks noGrp="1"/>
          </p:cNvSpPr>
          <p:nvPr>
            <p:ph type="title"/>
          </p:nvPr>
        </p:nvSpPr>
        <p:spPr/>
        <p:txBody>
          <a:bodyPr/>
          <a:lstStyle/>
          <a:p>
            <a:r>
              <a:rPr lang="en-GB" dirty="0"/>
              <a:t>Cross-facility services</a:t>
            </a:r>
            <a:endParaRPr lang="de-DE" dirty="0"/>
          </a:p>
        </p:txBody>
      </p:sp>
      <p:sp>
        <p:nvSpPr>
          <p:cNvPr id="4" name="Slide Number Placeholder 3">
            <a:extLst>
              <a:ext uri="{FF2B5EF4-FFF2-40B4-BE49-F238E27FC236}">
                <a16:creationId xmlns:a16="http://schemas.microsoft.com/office/drawing/2014/main" id="{5C42E3AC-14BF-43A5-AA0B-599734869B5F}"/>
              </a:ext>
            </a:extLst>
          </p:cNvPr>
          <p:cNvSpPr>
            <a:spLocks noGrp="1"/>
          </p:cNvSpPr>
          <p:nvPr>
            <p:ph type="sldNum" sz="quarter" idx="12"/>
          </p:nvPr>
        </p:nvSpPr>
        <p:spPr/>
        <p:txBody>
          <a:bodyPr/>
          <a:lstStyle/>
          <a:p>
            <a:fld id="{EC5B15BB-6B6E-4ECE-9DE6-799FAF01EBD9}" type="slidenum">
              <a:rPr lang="de-DE" smtClean="0"/>
              <a:pPr/>
              <a:t>8</a:t>
            </a:fld>
            <a:endParaRPr lang="de-DE" dirty="0"/>
          </a:p>
        </p:txBody>
      </p:sp>
      <p:sp>
        <p:nvSpPr>
          <p:cNvPr id="7" name="Rectangle: Rounded Corners 6">
            <a:extLst>
              <a:ext uri="{FF2B5EF4-FFF2-40B4-BE49-F238E27FC236}">
                <a16:creationId xmlns:a16="http://schemas.microsoft.com/office/drawing/2014/main" id="{021B8912-E21D-450F-966B-6F075DE832FF}"/>
              </a:ext>
            </a:extLst>
          </p:cNvPr>
          <p:cNvSpPr/>
          <p:nvPr/>
        </p:nvSpPr>
        <p:spPr>
          <a:xfrm>
            <a:off x="8869865" y="342376"/>
            <a:ext cx="2929403" cy="104755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solidFill>
                  <a:srgbClr val="015697"/>
                </a:solidFill>
              </a:rPr>
              <a:t>Check the webpage regularly for calls</a:t>
            </a:r>
          </a:p>
        </p:txBody>
      </p:sp>
      <mc:AlternateContent xmlns:mc="http://schemas.openxmlformats.org/markup-compatibility/2006" xmlns:cx1="http://schemas.microsoft.com/office/drawing/2015/9/8/chartex">
        <mc:Choice Requires="cx1">
          <p:graphicFrame>
            <p:nvGraphicFramePr>
              <p:cNvPr id="12" name="Chart 11">
                <a:extLst>
                  <a:ext uri="{FF2B5EF4-FFF2-40B4-BE49-F238E27FC236}">
                    <a16:creationId xmlns:a16="http://schemas.microsoft.com/office/drawing/2014/main" id="{D1DD3FD2-8F1F-41CD-BEB6-AEA7D539706C}"/>
                  </a:ext>
                </a:extLst>
              </p:cNvPr>
              <p:cNvGraphicFramePr/>
              <p:nvPr>
                <p:extLst>
                  <p:ext uri="{D42A27DB-BD31-4B8C-83A1-F6EECF244321}">
                    <p14:modId xmlns:p14="http://schemas.microsoft.com/office/powerpoint/2010/main" val="852483812"/>
                  </p:ext>
                </p:extLst>
              </p:nvPr>
            </p:nvGraphicFramePr>
            <p:xfrm>
              <a:off x="392732" y="503654"/>
              <a:ext cx="10795220" cy="5823798"/>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2" name="Chart 11">
                <a:extLst>
                  <a:ext uri="{FF2B5EF4-FFF2-40B4-BE49-F238E27FC236}">
                    <a16:creationId xmlns:a16="http://schemas.microsoft.com/office/drawing/2014/main" id="{D1DD3FD2-8F1F-41CD-BEB6-AEA7D539706C}"/>
                  </a:ext>
                </a:extLst>
              </p:cNvPr>
              <p:cNvPicPr>
                <a:picLocks noGrp="1" noRot="1" noChangeAspect="1" noMove="1" noResize="1" noEditPoints="1" noAdjustHandles="1" noChangeArrowheads="1" noChangeShapeType="1"/>
              </p:cNvPicPr>
              <p:nvPr/>
            </p:nvPicPr>
            <p:blipFill>
              <a:blip r:embed="rId4"/>
              <a:stretch>
                <a:fillRect/>
              </a:stretch>
            </p:blipFill>
            <p:spPr>
              <a:xfrm>
                <a:off x="392732" y="503654"/>
                <a:ext cx="10795220" cy="5823798"/>
              </a:xfrm>
              <a:prstGeom prst="rect">
                <a:avLst/>
              </a:prstGeom>
            </p:spPr>
          </p:pic>
        </mc:Fallback>
      </mc:AlternateContent>
      <p:pic>
        <p:nvPicPr>
          <p:cNvPr id="1028" name="Picture 4" descr="Lasers4EU">
            <a:extLst>
              <a:ext uri="{FF2B5EF4-FFF2-40B4-BE49-F238E27FC236}">
                <a16:creationId xmlns:a16="http://schemas.microsoft.com/office/drawing/2014/main" id="{66DE45A4-A259-4DC9-B303-558E9548E4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5347" y="3187458"/>
            <a:ext cx="2361996" cy="94479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489B088-3818-43FD-B884-F0C9F1A572D0}"/>
              </a:ext>
            </a:extLst>
          </p:cNvPr>
          <p:cNvSpPr txBox="1"/>
          <p:nvPr/>
        </p:nvSpPr>
        <p:spPr>
          <a:xfrm>
            <a:off x="6569170" y="1340676"/>
            <a:ext cx="1024844" cy="1323439"/>
          </a:xfrm>
          <a:prstGeom prst="rect">
            <a:avLst/>
          </a:prstGeom>
          <a:noFill/>
        </p:spPr>
        <p:txBody>
          <a:bodyPr wrap="square" rtlCol="0">
            <a:spAutoFit/>
          </a:bodyPr>
          <a:lstStyle/>
          <a:p>
            <a:r>
              <a:rPr lang="en-GB" sz="1000" b="1" dirty="0">
                <a:solidFill>
                  <a:schemeClr val="bg1"/>
                </a:solidFill>
              </a:rPr>
              <a:t>Staff exchanges: scientific and technical training, know-how sharing and best practice.</a:t>
            </a:r>
          </a:p>
        </p:txBody>
      </p:sp>
      <p:pic>
        <p:nvPicPr>
          <p:cNvPr id="19" name="Graphic 18" descr="Transfer">
            <a:extLst>
              <a:ext uri="{FF2B5EF4-FFF2-40B4-BE49-F238E27FC236}">
                <a16:creationId xmlns:a16="http://schemas.microsoft.com/office/drawing/2014/main" id="{FC50F981-60E7-4FBD-AE82-AD47862A54A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60527" y="1237199"/>
            <a:ext cx="488057" cy="488057"/>
          </a:xfrm>
          <a:prstGeom prst="rect">
            <a:avLst/>
          </a:prstGeom>
        </p:spPr>
      </p:pic>
      <p:sp>
        <p:nvSpPr>
          <p:cNvPr id="20" name="TextBox 19">
            <a:extLst>
              <a:ext uri="{FF2B5EF4-FFF2-40B4-BE49-F238E27FC236}">
                <a16:creationId xmlns:a16="http://schemas.microsoft.com/office/drawing/2014/main" id="{B27001D1-7B3B-4356-861E-CFB8CBA5F0BF}"/>
              </a:ext>
            </a:extLst>
          </p:cNvPr>
          <p:cNvSpPr txBox="1"/>
          <p:nvPr/>
        </p:nvSpPr>
        <p:spPr>
          <a:xfrm>
            <a:off x="3632338" y="3215500"/>
            <a:ext cx="933959" cy="2400657"/>
          </a:xfrm>
          <a:prstGeom prst="rect">
            <a:avLst/>
          </a:prstGeom>
          <a:noFill/>
        </p:spPr>
        <p:txBody>
          <a:bodyPr wrap="square" rtlCol="0">
            <a:spAutoFit/>
          </a:bodyPr>
          <a:lstStyle/>
          <a:p>
            <a:r>
              <a:rPr lang="de-DE" sz="1000" b="1" dirty="0">
                <a:solidFill>
                  <a:schemeClr val="bg1"/>
                </a:solidFill>
              </a:rPr>
              <a:t>Short-term R&amp;D </a:t>
            </a:r>
            <a:r>
              <a:rPr lang="de-DE" sz="1000" b="1" dirty="0" err="1">
                <a:solidFill>
                  <a:schemeClr val="bg1"/>
                </a:solidFill>
              </a:rPr>
              <a:t>projects</a:t>
            </a:r>
            <a:r>
              <a:rPr lang="de-DE" sz="1000" b="1" dirty="0">
                <a:solidFill>
                  <a:schemeClr val="bg1"/>
                </a:solidFill>
              </a:rPr>
              <a:t>: </a:t>
            </a:r>
            <a:r>
              <a:rPr lang="en-GB" sz="1000" b="1" dirty="0">
                <a:solidFill>
                  <a:schemeClr val="bg1"/>
                </a:solidFill>
              </a:rPr>
              <a:t>improve the user-friendliness of the tools &amp; </a:t>
            </a:r>
          </a:p>
          <a:p>
            <a:r>
              <a:rPr lang="en-GB" sz="1000" b="1" dirty="0">
                <a:solidFill>
                  <a:schemeClr val="bg1"/>
                </a:solidFill>
              </a:rPr>
              <a:t>expand the range of instruments available </a:t>
            </a:r>
          </a:p>
          <a:p>
            <a:r>
              <a:rPr lang="en-GB" sz="1000" b="1" dirty="0">
                <a:solidFill>
                  <a:schemeClr val="bg1"/>
                </a:solidFill>
              </a:rPr>
              <a:t>to users.</a:t>
            </a:r>
          </a:p>
          <a:p>
            <a:endParaRPr lang="de-DE" sz="1000" b="1" dirty="0">
              <a:solidFill>
                <a:schemeClr val="bg1"/>
              </a:solidFill>
            </a:endParaRPr>
          </a:p>
          <a:p>
            <a:endParaRPr lang="de-DE" sz="1000" b="1" dirty="0">
              <a:solidFill>
                <a:schemeClr val="bg1"/>
              </a:solidFill>
            </a:endParaRPr>
          </a:p>
        </p:txBody>
      </p:sp>
      <p:pic>
        <p:nvPicPr>
          <p:cNvPr id="24" name="Graphic 23" descr="Head with gears">
            <a:extLst>
              <a:ext uri="{FF2B5EF4-FFF2-40B4-BE49-F238E27FC236}">
                <a16:creationId xmlns:a16="http://schemas.microsoft.com/office/drawing/2014/main" id="{71C9924C-387B-48D9-959C-A0A49581BDA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58817" y="2943021"/>
            <a:ext cx="615350" cy="615350"/>
          </a:xfrm>
          <a:prstGeom prst="rect">
            <a:avLst/>
          </a:prstGeom>
        </p:spPr>
      </p:pic>
      <p:sp>
        <p:nvSpPr>
          <p:cNvPr id="25" name="Rectangle 24">
            <a:extLst>
              <a:ext uri="{FF2B5EF4-FFF2-40B4-BE49-F238E27FC236}">
                <a16:creationId xmlns:a16="http://schemas.microsoft.com/office/drawing/2014/main" id="{3B7AC771-F0EE-411E-8ECD-D6000475356C}"/>
              </a:ext>
            </a:extLst>
          </p:cNvPr>
          <p:cNvSpPr/>
          <p:nvPr/>
        </p:nvSpPr>
        <p:spPr>
          <a:xfrm>
            <a:off x="3792841" y="1681375"/>
            <a:ext cx="1247437" cy="1178473"/>
          </a:xfrm>
          <a:prstGeom prst="rect">
            <a:avLst/>
          </a:prstGeom>
        </p:spPr>
        <p:txBody>
          <a:bodyPr wrap="square">
            <a:spAutoFit/>
          </a:bodyPr>
          <a:lstStyle/>
          <a:p>
            <a:r>
              <a:rPr lang="en-GB" sz="1000" b="1" dirty="0">
                <a:solidFill>
                  <a:schemeClr val="bg1"/>
                </a:solidFill>
              </a:rPr>
              <a:t>Joint experiments for Lasers4EU APIs’ scientists to  strengthen scientific collaboration.</a:t>
            </a:r>
          </a:p>
        </p:txBody>
      </p:sp>
      <p:pic>
        <p:nvPicPr>
          <p:cNvPr id="27" name="Graphic 26" descr="Handshake">
            <a:extLst>
              <a:ext uri="{FF2B5EF4-FFF2-40B4-BE49-F238E27FC236}">
                <a16:creationId xmlns:a16="http://schemas.microsoft.com/office/drawing/2014/main" id="{7DF7A414-5CA5-4081-8770-9036A3DABAA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71684" y="1124518"/>
            <a:ext cx="711066" cy="711066"/>
          </a:xfrm>
          <a:prstGeom prst="rect">
            <a:avLst/>
          </a:prstGeom>
        </p:spPr>
      </p:pic>
      <p:sp>
        <p:nvSpPr>
          <p:cNvPr id="28" name="Rectangle 27">
            <a:extLst>
              <a:ext uri="{FF2B5EF4-FFF2-40B4-BE49-F238E27FC236}">
                <a16:creationId xmlns:a16="http://schemas.microsoft.com/office/drawing/2014/main" id="{CED548A6-1541-4A53-87AA-9F0D29140E44}"/>
              </a:ext>
            </a:extLst>
          </p:cNvPr>
          <p:cNvSpPr/>
          <p:nvPr/>
        </p:nvSpPr>
        <p:spPr>
          <a:xfrm>
            <a:off x="4962970" y="5083137"/>
            <a:ext cx="2266060" cy="1169551"/>
          </a:xfrm>
          <a:prstGeom prst="rect">
            <a:avLst/>
          </a:prstGeom>
        </p:spPr>
        <p:txBody>
          <a:bodyPr wrap="square">
            <a:spAutoFit/>
          </a:bodyPr>
          <a:lstStyle/>
          <a:p>
            <a:pPr algn="ctr"/>
            <a:r>
              <a:rPr lang="en-GB" sz="1000" b="1" dirty="0">
                <a:solidFill>
                  <a:schemeClr val="bg1"/>
                </a:solidFill>
              </a:rPr>
              <a:t>Standardised performance assessment: </a:t>
            </a:r>
          </a:p>
          <a:p>
            <a:pPr algn="ctr"/>
            <a:r>
              <a:rPr lang="en-GB" sz="1000" b="1" dirty="0">
                <a:solidFill>
                  <a:schemeClr val="bg1"/>
                </a:solidFill>
              </a:rPr>
              <a:t>development of common protocols for performance and assessment for independent research fields.</a:t>
            </a:r>
          </a:p>
          <a:p>
            <a:pPr lvl="0" algn="ctr"/>
            <a:endParaRPr lang="en-GB" sz="1000" dirty="0">
              <a:solidFill>
                <a:schemeClr val="bg1"/>
              </a:solidFill>
            </a:endParaRPr>
          </a:p>
        </p:txBody>
      </p:sp>
      <p:pic>
        <p:nvPicPr>
          <p:cNvPr id="32" name="Graphic 31" descr="Checklist">
            <a:extLst>
              <a:ext uri="{FF2B5EF4-FFF2-40B4-BE49-F238E27FC236}">
                <a16:creationId xmlns:a16="http://schemas.microsoft.com/office/drawing/2014/main" id="{0736E8F1-43FC-49A7-8395-E13EC941F7F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765376" y="4916578"/>
            <a:ext cx="548884" cy="548884"/>
          </a:xfrm>
          <a:prstGeom prst="rect">
            <a:avLst/>
          </a:prstGeom>
        </p:spPr>
      </p:pic>
      <p:sp>
        <p:nvSpPr>
          <p:cNvPr id="34" name="Rectangle 33">
            <a:extLst>
              <a:ext uri="{FF2B5EF4-FFF2-40B4-BE49-F238E27FC236}">
                <a16:creationId xmlns:a16="http://schemas.microsoft.com/office/drawing/2014/main" id="{27381771-37D0-4688-98C9-1016D01F0D6A}"/>
              </a:ext>
            </a:extLst>
          </p:cNvPr>
          <p:cNvSpPr/>
          <p:nvPr/>
        </p:nvSpPr>
        <p:spPr>
          <a:xfrm>
            <a:off x="7127569" y="4193886"/>
            <a:ext cx="1117321" cy="707886"/>
          </a:xfrm>
          <a:prstGeom prst="rect">
            <a:avLst/>
          </a:prstGeom>
        </p:spPr>
        <p:txBody>
          <a:bodyPr wrap="square">
            <a:spAutoFit/>
          </a:bodyPr>
          <a:lstStyle/>
          <a:p>
            <a:pPr lvl="0"/>
            <a:r>
              <a:rPr lang="de-DE" sz="1000" b="1" dirty="0" err="1">
                <a:solidFill>
                  <a:schemeClr val="bg1"/>
                </a:solidFill>
              </a:rPr>
              <a:t>FAIRiness</a:t>
            </a:r>
            <a:r>
              <a:rPr lang="de-DE" sz="1000" b="1" dirty="0">
                <a:solidFill>
                  <a:schemeClr val="bg1"/>
                </a:solidFill>
              </a:rPr>
              <a:t>: DMP, FAIR network,</a:t>
            </a:r>
          </a:p>
          <a:p>
            <a:pPr lvl="0"/>
            <a:r>
              <a:rPr lang="de-DE" sz="1000" b="1" dirty="0">
                <a:solidFill>
                  <a:schemeClr val="bg1"/>
                </a:solidFill>
              </a:rPr>
              <a:t>Helpdesk</a:t>
            </a:r>
          </a:p>
        </p:txBody>
      </p:sp>
      <p:pic>
        <p:nvPicPr>
          <p:cNvPr id="36" name="Graphic 35" descr="Connections">
            <a:extLst>
              <a:ext uri="{FF2B5EF4-FFF2-40B4-BE49-F238E27FC236}">
                <a16:creationId xmlns:a16="http://schemas.microsoft.com/office/drawing/2014/main" id="{ADDA701E-816C-4F4F-8383-2454A4FEBFE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229030" y="3208314"/>
            <a:ext cx="914400" cy="914400"/>
          </a:xfrm>
          <a:prstGeom prst="rect">
            <a:avLst/>
          </a:prstGeom>
        </p:spPr>
      </p:pic>
    </p:spTree>
    <p:extLst>
      <p:ext uri="{BB962C8B-B14F-4D97-AF65-F5344CB8AC3E}">
        <p14:creationId xmlns:p14="http://schemas.microsoft.com/office/powerpoint/2010/main" val="754914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6D1AFB2-3586-423E-94A6-AE5378C69C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7060" y="4126101"/>
            <a:ext cx="2172972" cy="1825635"/>
          </a:xfrm>
          <a:prstGeom prst="rect">
            <a:avLst/>
          </a:prstGeom>
        </p:spPr>
      </p:pic>
      <p:sp>
        <p:nvSpPr>
          <p:cNvPr id="3" name="Slide Number Placeholder 2">
            <a:extLst>
              <a:ext uri="{FF2B5EF4-FFF2-40B4-BE49-F238E27FC236}">
                <a16:creationId xmlns:a16="http://schemas.microsoft.com/office/drawing/2014/main" id="{31A7750F-71E7-4828-B4FF-260D0FCC5E5C}"/>
              </a:ext>
            </a:extLst>
          </p:cNvPr>
          <p:cNvSpPr>
            <a:spLocks noGrp="1"/>
          </p:cNvSpPr>
          <p:nvPr>
            <p:ph type="sldNum" sz="quarter" idx="12"/>
          </p:nvPr>
        </p:nvSpPr>
        <p:spPr/>
        <p:txBody>
          <a:bodyPr/>
          <a:lstStyle/>
          <a:p>
            <a:fld id="{570F6720-1405-4D16-AD99-17E6C8C7F65C}" type="slidenum">
              <a:rPr lang="de-DE" smtClean="0"/>
              <a:pPr/>
              <a:t>9</a:t>
            </a:fld>
            <a:endParaRPr lang="de-DE" dirty="0"/>
          </a:p>
        </p:txBody>
      </p:sp>
      <p:sp>
        <p:nvSpPr>
          <p:cNvPr id="17" name="TextBox 16">
            <a:extLst>
              <a:ext uri="{FF2B5EF4-FFF2-40B4-BE49-F238E27FC236}">
                <a16:creationId xmlns:a16="http://schemas.microsoft.com/office/drawing/2014/main" id="{0CDBC0B9-ECD4-44F0-B0D7-AD67D27AF8D0}"/>
              </a:ext>
            </a:extLst>
          </p:cNvPr>
          <p:cNvSpPr txBox="1"/>
          <p:nvPr/>
        </p:nvSpPr>
        <p:spPr>
          <a:xfrm>
            <a:off x="1783466" y="1711126"/>
            <a:ext cx="6874756" cy="923330"/>
          </a:xfrm>
          <a:prstGeom prst="rect">
            <a:avLst/>
          </a:prstGeom>
          <a:noFill/>
        </p:spPr>
        <p:txBody>
          <a:bodyPr wrap="square" rtlCol="0">
            <a:spAutoFit/>
          </a:bodyPr>
          <a:lstStyle/>
          <a:p>
            <a:r>
              <a:rPr lang="en-GB" b="1" dirty="0">
                <a:solidFill>
                  <a:srgbClr val="015697"/>
                </a:solidFill>
              </a:rPr>
              <a:t>Yearly user training schools</a:t>
            </a:r>
          </a:p>
          <a:p>
            <a:pPr marL="285750" indent="-285750">
              <a:buFont typeface="Wingdings" panose="05000000000000000000" pitchFamily="2" charset="2"/>
              <a:buChar char="§"/>
            </a:pPr>
            <a:r>
              <a:rPr lang="en-GB" dirty="0">
                <a:solidFill>
                  <a:srgbClr val="015697"/>
                </a:solidFill>
              </a:rPr>
              <a:t>Training for non-specialists</a:t>
            </a:r>
          </a:p>
          <a:p>
            <a:pPr marL="285750" indent="-285750">
              <a:buFont typeface="Wingdings" panose="05000000000000000000" pitchFamily="2" charset="2"/>
              <a:buChar char="§"/>
            </a:pPr>
            <a:r>
              <a:rPr lang="en-GB" dirty="0">
                <a:solidFill>
                  <a:srgbClr val="015697"/>
                </a:solidFill>
              </a:rPr>
              <a:t>Training of young scientist and users</a:t>
            </a:r>
          </a:p>
        </p:txBody>
      </p:sp>
      <p:sp>
        <p:nvSpPr>
          <p:cNvPr id="25" name="TextBox 24">
            <a:extLst>
              <a:ext uri="{FF2B5EF4-FFF2-40B4-BE49-F238E27FC236}">
                <a16:creationId xmlns:a16="http://schemas.microsoft.com/office/drawing/2014/main" id="{8CA57E87-8BFF-4FFB-88B5-46EB95444BA2}"/>
              </a:ext>
            </a:extLst>
          </p:cNvPr>
          <p:cNvSpPr txBox="1"/>
          <p:nvPr/>
        </p:nvSpPr>
        <p:spPr>
          <a:xfrm>
            <a:off x="1728699" y="3109540"/>
            <a:ext cx="6046530" cy="923330"/>
          </a:xfrm>
          <a:prstGeom prst="rect">
            <a:avLst/>
          </a:prstGeom>
          <a:noFill/>
        </p:spPr>
        <p:txBody>
          <a:bodyPr wrap="square" rtlCol="0">
            <a:spAutoFit/>
          </a:bodyPr>
          <a:lstStyle/>
          <a:p>
            <a:r>
              <a:rPr lang="en-GB" b="1" dirty="0">
                <a:solidFill>
                  <a:srgbClr val="015697"/>
                </a:solidFill>
              </a:rPr>
              <a:t>Pre-project training</a:t>
            </a:r>
          </a:p>
          <a:p>
            <a:pPr marL="285750" indent="-285750">
              <a:buFont typeface="Wingdings" panose="05000000000000000000" pitchFamily="2" charset="2"/>
              <a:buChar char="§"/>
            </a:pPr>
            <a:r>
              <a:rPr lang="en-GB" dirty="0">
                <a:solidFill>
                  <a:srgbClr val="015697"/>
                </a:solidFill>
              </a:rPr>
              <a:t>Preparation and training visit to the API for young researchers  </a:t>
            </a:r>
          </a:p>
        </p:txBody>
      </p:sp>
      <p:sp>
        <p:nvSpPr>
          <p:cNvPr id="26" name="TextBox 25">
            <a:extLst>
              <a:ext uri="{FF2B5EF4-FFF2-40B4-BE49-F238E27FC236}">
                <a16:creationId xmlns:a16="http://schemas.microsoft.com/office/drawing/2014/main" id="{E11C3539-70ED-4D90-A946-5F6715887B26}"/>
              </a:ext>
            </a:extLst>
          </p:cNvPr>
          <p:cNvSpPr txBox="1"/>
          <p:nvPr/>
        </p:nvSpPr>
        <p:spPr>
          <a:xfrm>
            <a:off x="1671000" y="4438755"/>
            <a:ext cx="6060892" cy="1200329"/>
          </a:xfrm>
          <a:prstGeom prst="rect">
            <a:avLst/>
          </a:prstGeom>
          <a:noFill/>
        </p:spPr>
        <p:txBody>
          <a:bodyPr wrap="square" rtlCol="0">
            <a:spAutoFit/>
          </a:bodyPr>
          <a:lstStyle/>
          <a:p>
            <a:r>
              <a:rPr lang="en-GB" b="1" dirty="0">
                <a:solidFill>
                  <a:srgbClr val="015697"/>
                </a:solidFill>
              </a:rPr>
              <a:t>Online Software tools</a:t>
            </a:r>
          </a:p>
          <a:p>
            <a:pPr marL="285750" indent="-285750">
              <a:buFont typeface="Wingdings" panose="05000000000000000000" pitchFamily="2" charset="2"/>
              <a:buChar char="§"/>
            </a:pPr>
            <a:r>
              <a:rPr lang="en-GB" dirty="0">
                <a:solidFill>
                  <a:srgbClr val="015697"/>
                </a:solidFill>
              </a:rPr>
              <a:t>Creation of an online tool box for users to support with the preparation, execution and analysing of the experiments</a:t>
            </a:r>
          </a:p>
        </p:txBody>
      </p:sp>
      <p:sp>
        <p:nvSpPr>
          <p:cNvPr id="19" name="Title 18">
            <a:extLst>
              <a:ext uri="{FF2B5EF4-FFF2-40B4-BE49-F238E27FC236}">
                <a16:creationId xmlns:a16="http://schemas.microsoft.com/office/drawing/2014/main" id="{CF0A8EB7-206A-4298-95D0-2420BB02D439}"/>
              </a:ext>
            </a:extLst>
          </p:cNvPr>
          <p:cNvSpPr>
            <a:spLocks noGrp="1"/>
          </p:cNvSpPr>
          <p:nvPr>
            <p:ph type="title"/>
          </p:nvPr>
        </p:nvSpPr>
        <p:spPr/>
        <p:txBody>
          <a:bodyPr/>
          <a:lstStyle/>
          <a:p>
            <a:r>
              <a:rPr lang="en-GB" sz="3200" dirty="0"/>
              <a:t>User training </a:t>
            </a:r>
          </a:p>
        </p:txBody>
      </p:sp>
      <p:pic>
        <p:nvPicPr>
          <p:cNvPr id="2" name="Picture 1">
            <a:extLst>
              <a:ext uri="{FF2B5EF4-FFF2-40B4-BE49-F238E27FC236}">
                <a16:creationId xmlns:a16="http://schemas.microsoft.com/office/drawing/2014/main" id="{0CCD2053-83D5-4603-AFF2-FC1928160D0B}"/>
              </a:ext>
            </a:extLst>
          </p:cNvPr>
          <p:cNvPicPr>
            <a:picLocks noChangeAspect="1"/>
          </p:cNvPicPr>
          <p:nvPr/>
        </p:nvPicPr>
        <p:blipFill>
          <a:blip r:embed="rId4"/>
          <a:stretch>
            <a:fillRect/>
          </a:stretch>
        </p:blipFill>
        <p:spPr>
          <a:xfrm>
            <a:off x="7508838" y="897675"/>
            <a:ext cx="4206826" cy="1995503"/>
          </a:xfrm>
          <a:prstGeom prst="rect">
            <a:avLst/>
          </a:prstGeom>
        </p:spPr>
      </p:pic>
      <p:pic>
        <p:nvPicPr>
          <p:cNvPr id="1026" name="Picture 2" descr="https://lasers4.eu/wp-content/uploads/Carla-and-360-Carla-Banner-hpl-industry-apps_hilase.png">
            <a:extLst>
              <a:ext uri="{FF2B5EF4-FFF2-40B4-BE49-F238E27FC236}">
                <a16:creationId xmlns:a16="http://schemas.microsoft.com/office/drawing/2014/main" id="{BC828054-6C6C-482E-81AC-2F1443493E5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25209" y="2193607"/>
            <a:ext cx="2927569" cy="155374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EECA322-D7AA-428C-BE01-763697CA9464}"/>
              </a:ext>
            </a:extLst>
          </p:cNvPr>
          <p:cNvSpPr txBox="1"/>
          <p:nvPr/>
        </p:nvSpPr>
        <p:spPr>
          <a:xfrm>
            <a:off x="7774015" y="3900188"/>
            <a:ext cx="3643385" cy="430887"/>
          </a:xfrm>
          <a:prstGeom prst="rect">
            <a:avLst/>
          </a:prstGeom>
          <a:noFill/>
        </p:spPr>
        <p:txBody>
          <a:bodyPr wrap="square" rtlCol="0">
            <a:spAutoFit/>
          </a:bodyPr>
          <a:lstStyle/>
          <a:p>
            <a:pPr fontAlgn="base"/>
            <a:r>
              <a:rPr lang="en-GB" sz="1200" b="1" dirty="0">
                <a:solidFill>
                  <a:srgbClr val="015697"/>
                </a:solidFill>
              </a:rPr>
              <a:t>MINDLAB: </a:t>
            </a:r>
            <a:r>
              <a:rPr lang="en-GB" sz="1000" b="1" dirty="0">
                <a:solidFill>
                  <a:srgbClr val="015697"/>
                </a:solidFill>
              </a:rPr>
              <a:t>Manipulating and Investigating Neural Dynamics for Learning and Ageing in the Brain</a:t>
            </a:r>
          </a:p>
        </p:txBody>
      </p:sp>
    </p:spTree>
    <p:extLst>
      <p:ext uri="{BB962C8B-B14F-4D97-AF65-F5344CB8AC3E}">
        <p14:creationId xmlns:p14="http://schemas.microsoft.com/office/powerpoint/2010/main" val="3016619112"/>
      </p:ext>
    </p:extLst>
  </p:cSld>
  <p:clrMapOvr>
    <a:masterClrMapping/>
  </p:clrMapOvr>
</p:sld>
</file>

<file path=ppt/theme/theme1.xml><?xml version="1.0" encoding="utf-8"?>
<a:theme xmlns:a="http://schemas.openxmlformats.org/drawingml/2006/main" name="Office Theme">
  <a:themeElements>
    <a:clrScheme name="Lasers4EU">
      <a:dk1>
        <a:srgbClr val="373737"/>
      </a:dk1>
      <a:lt1>
        <a:sysClr val="window" lastClr="FFFFFF"/>
      </a:lt1>
      <a:dk2>
        <a:srgbClr val="015697"/>
      </a:dk2>
      <a:lt2>
        <a:srgbClr val="F6F4F3"/>
      </a:lt2>
      <a:accent1>
        <a:srgbClr val="015697"/>
      </a:accent1>
      <a:accent2>
        <a:srgbClr val="FBBA00"/>
      </a:accent2>
      <a:accent3>
        <a:srgbClr val="1299FE"/>
      </a:accent3>
      <a:accent4>
        <a:srgbClr val="A7D9FF"/>
      </a:accent4>
      <a:accent5>
        <a:srgbClr val="FFE9AB"/>
      </a:accent5>
      <a:accent6>
        <a:srgbClr val="DDF0FF"/>
      </a:accent6>
      <a:hlink>
        <a:srgbClr val="FBBA00"/>
      </a:hlink>
      <a:folHlink>
        <a:srgbClr val="FBB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808</Words>
  <Application>Microsoft Office PowerPoint</Application>
  <PresentationFormat>Widescreen</PresentationFormat>
  <Paragraphs>166</Paragraphs>
  <Slides>13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Wingdings</vt:lpstr>
      <vt:lpstr>Office Theme</vt:lpstr>
      <vt:lpstr>Lasers4EU </vt:lpstr>
      <vt:lpstr>PowerPoint Presentation</vt:lpstr>
      <vt:lpstr>Participants: the power of diversity</vt:lpstr>
      <vt:lpstr>Transnational Access (TNA) (1/4)</vt:lpstr>
      <vt:lpstr>Transnational Access (TNA) (2/4)</vt:lpstr>
      <vt:lpstr> Transnational Access (TNA) (3/4)</vt:lpstr>
      <vt:lpstr>Transnational Access (TNA) (4/4)</vt:lpstr>
      <vt:lpstr>Cross-facility services</vt:lpstr>
      <vt:lpstr>User training </vt:lpstr>
      <vt:lpstr>Services to the scientific community (1/2)</vt:lpstr>
      <vt:lpstr>Services to the scientific community (2/2)</vt:lpstr>
      <vt:lpstr>Networking &amp; Outreach</vt:lpstr>
      <vt:lpstr>PowerPoint Presentation</vt:lpstr>
    </vt:vector>
  </TitlesOfParts>
  <Company>MBI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Marina Fischer</dc:creator>
  <cp:lastModifiedBy>Neide Pedro</cp:lastModifiedBy>
  <cp:revision>222</cp:revision>
  <dcterms:created xsi:type="dcterms:W3CDTF">2023-03-28T12:52:20Z</dcterms:created>
  <dcterms:modified xsi:type="dcterms:W3CDTF">2026-06-05T16:12:27Z</dcterms:modified>
</cp:coreProperties>
</file>